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302" r:id="rId5"/>
    <p:sldId id="303" r:id="rId6"/>
    <p:sldId id="323" r:id="rId7"/>
    <p:sldId id="375" r:id="rId8"/>
    <p:sldId id="376" r:id="rId9"/>
    <p:sldId id="377" r:id="rId10"/>
    <p:sldId id="324" r:id="rId11"/>
    <p:sldId id="378" r:id="rId12"/>
    <p:sldId id="304" r:id="rId13"/>
    <p:sldId id="326" r:id="rId14"/>
    <p:sldId id="327" r:id="rId15"/>
    <p:sldId id="380" r:id="rId16"/>
    <p:sldId id="329" r:id="rId17"/>
    <p:sldId id="330" r:id="rId18"/>
    <p:sldId id="314" r:id="rId19"/>
    <p:sldId id="331" r:id="rId20"/>
    <p:sldId id="332" r:id="rId21"/>
    <p:sldId id="333" r:id="rId22"/>
    <p:sldId id="334" r:id="rId23"/>
    <p:sldId id="368" r:id="rId24"/>
    <p:sldId id="381" r:id="rId25"/>
    <p:sldId id="382" r:id="rId26"/>
    <p:sldId id="305" r:id="rId27"/>
    <p:sldId id="371" r:id="rId28"/>
    <p:sldId id="272" r:id="rId29"/>
    <p:sldId id="297" r:id="rId30"/>
    <p:sldId id="358" r:id="rId31"/>
    <p:sldId id="325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>
      <p:cViewPr>
        <p:scale>
          <a:sx n="76" d="100"/>
          <a:sy n="76" d="100"/>
        </p:scale>
        <p:origin x="-12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54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r>
              <a:rPr lang="pl-PL">
                <a:solidFill>
                  <a:sysClr val="windowText" lastClr="000000"/>
                </a:solidFill>
              </a:rPr>
              <a:t>FUNDUSZ SOŁECKI 2020</a:t>
            </a:r>
            <a:endParaRPr lang="en-US">
              <a:solidFill>
                <a:sysClr val="windowText" lastClr="000000"/>
              </a:solidFill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 baseline="0">
                    <a:solidFill>
                      <a:sysClr val="windowText" lastClr="000000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Arkusz1!$A$2:$A$7</c:f>
              <c:strCache>
                <c:ptCount val="6"/>
                <c:pt idx="0">
                  <c:v>budowa chodnika</c:v>
                </c:pt>
                <c:pt idx="1">
                  <c:v>oświetlenie ulic </c:v>
                </c:pt>
                <c:pt idx="2">
                  <c:v>doposażenie OSP Banino </c:v>
                </c:pt>
                <c:pt idx="3">
                  <c:v>doposażenie szkoły </c:v>
                </c:pt>
                <c:pt idx="4">
                  <c:v>usługi informatyczne </c:v>
                </c:pt>
                <c:pt idx="5">
                  <c:v>SKATEPARK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100000</c:v>
                </c:pt>
                <c:pt idx="1">
                  <c:v>177960</c:v>
                </c:pt>
                <c:pt idx="2">
                  <c:v>23000</c:v>
                </c:pt>
                <c:pt idx="3">
                  <c:v>15000</c:v>
                </c:pt>
                <c:pt idx="4">
                  <c:v>500</c:v>
                </c:pt>
                <c:pt idx="5">
                  <c:v>50000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11817753550037"/>
          <c:y val="9.4667676155865133E-2"/>
          <c:w val="0.40492933575610751"/>
          <c:h val="0.8617863920856047"/>
        </c:manualLayout>
      </c:layout>
      <c:overlay val="0"/>
      <c:txPr>
        <a:bodyPr/>
        <a:lstStyle/>
        <a:p>
          <a:pPr>
            <a:defRPr sz="1400" baseline="0">
              <a:solidFill>
                <a:schemeClr val="bg1"/>
              </a:solidFill>
              <a:latin typeface="Arial Black" pitchFamily="34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FUNDUSZ SOŁECKI 2020r.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Arkusz1!$A$2:$A$13</c:f>
              <c:strCache>
                <c:ptCount val="12"/>
                <c:pt idx="0">
                  <c:v>chodnik 250mb ul. Pszenna</c:v>
                </c:pt>
                <c:pt idx="1">
                  <c:v>oświetlenie ul. Źródlana 7szt</c:v>
                </c:pt>
                <c:pt idx="2">
                  <c:v>oświetlenie ul. Pszenna 10szt</c:v>
                </c:pt>
                <c:pt idx="3">
                  <c:v>oświetlenie ul. Rolnicza 10szt</c:v>
                </c:pt>
                <c:pt idx="4">
                  <c:v>oświetlenie ul. Lotnicza 2szt</c:v>
                </c:pt>
                <c:pt idx="5">
                  <c:v>oświetlenie ul. Miodowa 1szt</c:v>
                </c:pt>
                <c:pt idx="6">
                  <c:v>oświetlenie ul. Halna 1szt</c:v>
                </c:pt>
                <c:pt idx="7">
                  <c:v>SKATEPARK</c:v>
                </c:pt>
                <c:pt idx="8">
                  <c:v>OSP BANINO</c:v>
                </c:pt>
                <c:pt idx="9">
                  <c:v>Szkoła Podstawowa</c:v>
                </c:pt>
                <c:pt idx="10">
                  <c:v>usługi informatyczne</c:v>
                </c:pt>
                <c:pt idx="11">
                  <c:v>oświetlenia plac zabaw</c:v>
                </c:pt>
              </c:strCache>
            </c:strRef>
          </c:cat>
          <c:val>
            <c:numRef>
              <c:f>Arkusz1!$B$2:$B$13</c:f>
              <c:numCache>
                <c:formatCode>General</c:formatCode>
                <c:ptCount val="12"/>
                <c:pt idx="0">
                  <c:v>100000</c:v>
                </c:pt>
                <c:pt idx="1">
                  <c:v>38500</c:v>
                </c:pt>
                <c:pt idx="2">
                  <c:v>55000</c:v>
                </c:pt>
                <c:pt idx="3">
                  <c:v>55000</c:v>
                </c:pt>
                <c:pt idx="4">
                  <c:v>11000</c:v>
                </c:pt>
                <c:pt idx="5">
                  <c:v>5500</c:v>
                </c:pt>
                <c:pt idx="6">
                  <c:v>5500</c:v>
                </c:pt>
                <c:pt idx="7">
                  <c:v>50000</c:v>
                </c:pt>
                <c:pt idx="8">
                  <c:v>23000</c:v>
                </c:pt>
                <c:pt idx="9">
                  <c:v>15000</c:v>
                </c:pt>
                <c:pt idx="10">
                  <c:v>500</c:v>
                </c:pt>
                <c:pt idx="11" formatCode="&quot;zł&quot;#,##0.00_);[Red]\(&quot;zł&quot;#,##0.00\)">
                  <c:v>7459.91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966294617213258"/>
          <c:y val="0.19109455068116482"/>
          <c:w val="0.36644820912537446"/>
          <c:h val="0.74469566304211976"/>
        </c:manualLayout>
      </c:layout>
      <c:overlay val="0"/>
      <c:txPr>
        <a:bodyPr/>
        <a:lstStyle/>
        <a:p>
          <a:pPr>
            <a:defRPr sz="1600" b="1">
              <a:solidFill>
                <a:schemeClr val="bg1"/>
              </a:solidFill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2019-09-20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www.radabanino.pl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solectwobanino@wp.pl" TargetMode="External"/><Relationship Id="rId2" Type="http://schemas.openxmlformats.org/officeDocument/2006/relationships/hyperlink" Target="mailto:soltysbanino@wp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http://www.facebook/solectwobanino.pl" TargetMode="External"/><Relationship Id="rId4" Type="http://schemas.openxmlformats.org/officeDocument/2006/relationships/hyperlink" Target="http://www.radabanino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4408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/>
              <a:t/>
            </a:r>
            <a:br>
              <a:rPr lang="pl-PL" b="1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3600" dirty="0" smtClean="0"/>
              <a:t>WNIOSEK</a:t>
            </a:r>
            <a:br>
              <a:rPr lang="pl-PL" sz="3600" dirty="0" smtClean="0"/>
            </a:br>
            <a:r>
              <a:rPr lang="pl-PL" sz="3600" dirty="0" smtClean="0"/>
              <a:t>o przyznanie środków z funduszu sołeckiego na 2020r.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132856"/>
            <a:ext cx="4896544" cy="244827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294764"/>
            <a:ext cx="2903090" cy="14466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259632" y="476672"/>
            <a:ext cx="669674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 dirty="0" smtClean="0"/>
              <a:t>Wysokość </a:t>
            </a:r>
            <a:r>
              <a:rPr lang="pl-PL" sz="2400" b="1" dirty="0"/>
              <a:t>środków stanowiących fundusz sołecki na rok </a:t>
            </a:r>
            <a:endParaRPr lang="pl-PL" sz="2400" b="1" dirty="0" smtClean="0"/>
          </a:p>
          <a:p>
            <a:pPr algn="ctr">
              <a:lnSpc>
                <a:spcPct val="150000"/>
              </a:lnSpc>
            </a:pPr>
            <a:r>
              <a:rPr lang="pl-PL" sz="2400" b="1" dirty="0" smtClean="0"/>
              <a:t>2020.</a:t>
            </a:r>
          </a:p>
          <a:p>
            <a:pPr algn="ctr"/>
            <a:endParaRPr lang="pl-PL" sz="2400" b="1" dirty="0" smtClean="0"/>
          </a:p>
          <a:p>
            <a:pPr algn="ctr"/>
            <a:r>
              <a:rPr lang="pl-PL" sz="6000" b="1" dirty="0" smtClean="0">
                <a:solidFill>
                  <a:srgbClr val="FF0000"/>
                </a:solidFill>
              </a:rPr>
              <a:t>366 459, 91zł </a:t>
            </a:r>
          </a:p>
          <a:p>
            <a:pPr lvl="0" algn="ctr">
              <a:lnSpc>
                <a:spcPct val="150000"/>
              </a:lnSpc>
            </a:pPr>
            <a:r>
              <a:rPr lang="pl-PL" sz="2400" b="1" dirty="0">
                <a:solidFill>
                  <a:prstClr val="black"/>
                </a:solidFill>
              </a:rPr>
              <a:t>Wysokość środków </a:t>
            </a:r>
            <a:r>
              <a:rPr lang="pl-PL" sz="2400" b="1" dirty="0" smtClean="0">
                <a:solidFill>
                  <a:prstClr val="black"/>
                </a:solidFill>
              </a:rPr>
              <a:t> nie stanowiących funduszu sołeckiego </a:t>
            </a:r>
            <a:r>
              <a:rPr lang="pl-PL" sz="2400" b="1" dirty="0">
                <a:solidFill>
                  <a:prstClr val="black"/>
                </a:solidFill>
              </a:rPr>
              <a:t>na rok </a:t>
            </a:r>
            <a:r>
              <a:rPr lang="pl-PL" sz="2400" b="1" dirty="0" smtClean="0">
                <a:solidFill>
                  <a:prstClr val="black"/>
                </a:solidFill>
              </a:rPr>
              <a:t>2020 do dyspozycji Sołectwa Banino.</a:t>
            </a:r>
          </a:p>
          <a:p>
            <a:pPr lvl="0" algn="ctr">
              <a:lnSpc>
                <a:spcPct val="150000"/>
              </a:lnSpc>
            </a:pPr>
            <a:r>
              <a:rPr lang="pl-PL" sz="6000" b="1" dirty="0" smtClean="0">
                <a:solidFill>
                  <a:srgbClr val="FF0000"/>
                </a:solidFill>
              </a:rPr>
              <a:t>50 000zł</a:t>
            </a:r>
            <a:endParaRPr lang="pl-PL"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4078" indent="-514350">
              <a:buAutoNum type="arabicPeriod"/>
            </a:pPr>
            <a:r>
              <a:rPr lang="pl-PL" sz="2800" b="1" i="1" u="sng" dirty="0" smtClean="0">
                <a:latin typeface="Arial Black" pitchFamily="34" charset="0"/>
              </a:rPr>
              <a:t>Budowa </a:t>
            </a:r>
            <a:r>
              <a:rPr lang="pl-PL" sz="2800" b="1" i="1" u="sng" dirty="0">
                <a:latin typeface="Arial Black" pitchFamily="34" charset="0"/>
              </a:rPr>
              <a:t>chodnika na ulicy Pszennej 250mb – 2m szerokości  </a:t>
            </a:r>
            <a:r>
              <a:rPr lang="pl-PL" sz="2800" b="1" i="1" u="sng" dirty="0" smtClean="0">
                <a:solidFill>
                  <a:srgbClr val="FF0000"/>
                </a:solidFill>
                <a:latin typeface="Arial Black" pitchFamily="34" charset="0"/>
              </a:rPr>
              <a:t>Kwota </a:t>
            </a:r>
            <a:r>
              <a:rPr lang="pl-PL" sz="2800" b="1" i="1" u="sng" dirty="0">
                <a:solidFill>
                  <a:srgbClr val="FF0000"/>
                </a:solidFill>
                <a:latin typeface="Arial Black" pitchFamily="34" charset="0"/>
              </a:rPr>
              <a:t>100 </a:t>
            </a:r>
            <a:r>
              <a:rPr lang="pl-PL" sz="2800" b="1" i="1" u="sng" dirty="0" smtClean="0">
                <a:solidFill>
                  <a:srgbClr val="FF0000"/>
                </a:solidFill>
                <a:latin typeface="Arial Black" pitchFamily="34" charset="0"/>
              </a:rPr>
              <a:t>000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r>
              <a:rPr lang="pl-PL" sz="2000" b="1" dirty="0"/>
              <a:t>  	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pPr marL="109728" indent="0">
              <a:buNone/>
            </a:pPr>
            <a:r>
              <a:rPr lang="pl-PL" sz="2000" dirty="0"/>
              <a:t>Ulica Pszenna jest główną drogą w części południowej Banina, z której korzysta ponad połowa mieszkańców Banina. Ulica Pszenna jest drogą wykonaną z płyt YOMB bez pobocza i bez chodnika. Natężenie ruchu pojazdów mechanicznych w połączeniu z często obserwowaną nadmierną prędkością stwarzają realne zagrożenie dla pieszych. Kompleksowa budowa ulicy (odwodnienie, chodniki, asfalt) uzależniona jest od budowy kanalizacji sanitarnej oraz pochłonie znaczne środki finansowe, dlatego też w przekonaniu Rady Sołeckiej zasadnym jest etapowanie budowy. Rada Sołecka proponuje współfinansowanie budowy chodnika z środków pochodzących z Funduszu Sołeckiego. W roku 2020 przeznaczona zostanie kwota 100 000 na budowę 250mb chodnika o szerokości 2m, jednocześnie zgodnie z ustaleniami z Panem Burmistrzem Wojciechem </a:t>
            </a:r>
            <a:r>
              <a:rPr lang="pl-PL" sz="2000" dirty="0" err="1"/>
              <a:t>Kankowskim</a:t>
            </a:r>
            <a:r>
              <a:rPr lang="pl-PL" sz="2000" dirty="0"/>
              <a:t> liczymy na przychylność Rady Miejskiej oraz ujęcie inwestycji – wykonanie kolejnych 250mb chodnika, w budżecie na rok 2020.</a:t>
            </a:r>
          </a:p>
          <a:p>
            <a:pPr marL="109728" indent="0">
              <a:buNone/>
            </a:pPr>
            <a:endParaRPr lang="pl-PL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700" dirty="0" smtClean="0"/>
              <a:t/>
            </a:r>
            <a:br>
              <a:rPr lang="pl-PL" sz="2700" dirty="0" smtClean="0"/>
            </a:br>
            <a:r>
              <a:rPr lang="pl-PL" sz="2700" dirty="0" smtClean="0"/>
              <a:t>Wnioski </a:t>
            </a:r>
            <a:r>
              <a:rPr lang="pl-PL" sz="2700" dirty="0"/>
              <a:t>Rady Sołeckiej do budżetu Gminy Żukowo na rok </a:t>
            </a:r>
            <a:r>
              <a:rPr lang="pl-PL" sz="2700" dirty="0" smtClean="0"/>
              <a:t>2020.</a:t>
            </a:r>
            <a:endParaRPr lang="pl-PL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597666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i="1" u="sng" dirty="0">
                <a:latin typeface="Arial Black" pitchFamily="34" charset="0"/>
                <a:cs typeface="Arial" pitchFamily="34" charset="0"/>
              </a:rPr>
              <a:t>2. Budowa SKATEPARKU na placu rekreacyjno-sportowym </a:t>
            </a:r>
            <a:r>
              <a:rPr lang="pl-PL" sz="2000" i="1" u="sng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Kwota 130 </a:t>
            </a:r>
            <a:r>
              <a:rPr lang="pl-PL" sz="2000" i="1" u="sng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000</a:t>
            </a:r>
          </a:p>
          <a:p>
            <a:pPr marL="109728" indent="0">
              <a:buNone/>
            </a:pPr>
            <a:endParaRPr lang="pl-PL" sz="2000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000" dirty="0">
                <a:latin typeface="Arial Black" pitchFamily="34" charset="0"/>
                <a:cs typeface="Arial" pitchFamily="34" charset="0"/>
              </a:rPr>
              <a:t>	</a:t>
            </a:r>
            <a:r>
              <a:rPr lang="pl-PL" sz="1700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pPr marL="109728" indent="0">
              <a:buNone/>
            </a:pPr>
            <a:r>
              <a:rPr lang="pl-PL" sz="1700" dirty="0"/>
              <a:t>Podczas konsultacji społecznych dotyczących rozdysponowania środków finansowych pochodzących z Funduszu Sołeckiego na rok 2020 zgłosiła się do nas młodzież wskazując problem z brakiem miejsca do aktywnego spędzania czasu. Młodzież zaproponowała budowę SKATEPARKU na terenie placu rekreacyjno-sportowego na ulicy Księżycowej, który znajduje się również w kręgu naszego zainteresowania. W trakcie rozmów zaproponowaliśmy by projekt był określony mianem „małego funduszu” oraz powstał przy współpracy „młodzież-wykonawca-UG-Sołectwo Banino” w ten sposób przyszli użytkownicy będą mieli aktywny wpływ na realizację a zarazem będą mogli podjąć działania do pozyskania potencjalnego sponsora. Rada Sołecka Banino przeznaczyła z FS 2019 30 000zł na „prace przygotowawcze do budowy SKATEPARK” jednocześnie w FS 2020 zabezpieczymy środki w kwocie 50 000zł na wykonanie jednego elementu z zaproponowanych przez zainteresowanych. Wnioskujemy o finansowanie wykonania nawierzchni - płyty monolitycznej. Liczymy na przychylność Rady Miejskiej oraz ujęcie inwestycji w budżecie na rok 2020.</a:t>
            </a:r>
          </a:p>
          <a:p>
            <a:endParaRPr lang="pl-PL" sz="1700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285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68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i="1" u="sng" dirty="0">
                <a:latin typeface="Arial Black" pitchFamily="34" charset="0"/>
              </a:rPr>
              <a:t>3. Budowa toru </a:t>
            </a:r>
            <a:r>
              <a:rPr lang="pl-PL" sz="2000" b="1" i="1" u="sng" dirty="0" err="1">
                <a:latin typeface="Arial Black" pitchFamily="34" charset="0"/>
              </a:rPr>
              <a:t>rolkarskiego</a:t>
            </a:r>
            <a:r>
              <a:rPr lang="pl-PL" sz="2000" b="1" i="1" u="sng" dirty="0">
                <a:latin typeface="Arial Black" pitchFamily="34" charset="0"/>
              </a:rPr>
              <a:t> na placu rekreacyjno-sportowym </a:t>
            </a:r>
            <a:r>
              <a:rPr lang="pl-PL" sz="2000" b="1" i="1" u="sng" dirty="0">
                <a:solidFill>
                  <a:srgbClr val="FF0000"/>
                </a:solidFill>
                <a:latin typeface="Arial Black" pitchFamily="34" charset="0"/>
              </a:rPr>
              <a:t>Kwota 100 </a:t>
            </a:r>
            <a:r>
              <a:rPr lang="pl-PL" sz="2000" b="1" i="1" u="sng" dirty="0" smtClean="0">
                <a:solidFill>
                  <a:srgbClr val="FF0000"/>
                </a:solidFill>
                <a:latin typeface="Arial Black" pitchFamily="34" charset="0"/>
              </a:rPr>
              <a:t>000</a:t>
            </a:r>
          </a:p>
          <a:p>
            <a:pPr marL="109728" indent="0">
              <a:buNone/>
            </a:pPr>
            <a:endParaRPr lang="pl-PL" sz="20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r>
              <a:rPr lang="pl-PL" sz="2000" dirty="0"/>
              <a:t>	</a:t>
            </a:r>
            <a:r>
              <a:rPr lang="pl-PL" sz="1700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pPr marL="109728" indent="0">
              <a:buNone/>
            </a:pPr>
            <a:r>
              <a:rPr lang="pl-PL" sz="1700" dirty="0"/>
              <a:t>Tor </a:t>
            </a:r>
            <a:r>
              <a:rPr lang="pl-PL" sz="1700" dirty="0" err="1"/>
              <a:t>rolkarski</a:t>
            </a:r>
            <a:r>
              <a:rPr lang="pl-PL" sz="1700" dirty="0"/>
              <a:t> jest jednym z elementów wyposażenia placu rekreacyjno-sportowego na ulicy Księżycowej. Posiadamy dokumentację projektową oraz szacunkowy koszt wykonania, który opiewa na kwotę 160 000zł. Tor </a:t>
            </a:r>
            <a:r>
              <a:rPr lang="pl-PL" sz="1700" dirty="0" err="1"/>
              <a:t>rolkarski</a:t>
            </a:r>
            <a:r>
              <a:rPr lang="pl-PL" sz="1700" dirty="0"/>
              <a:t> jest jednym z elementów, który w znaczny sposób uatrakcyjni plac a zarazem da możliwość mieszkańcom do aktywnego spędzania czasu na świeżym powietrzu. Proponujemy wykonanie inwestycji z wsparciem finansowym pochodzącym od lokalnej firmy – UNILEVER. Jednocześnie przypominamy, iż firma UNILEVER planuje rozbudowę swojego zakładu. Sytuacja ta daje możliwość znacznego zwiększenia współpracy pomiędzy przedsiębiorstwem a Urzędem Gminy. Rada Sołecka Banino na dniach wystąpi z wnioskiem do firmy UNILEVER o wsparcie finansowe dla tej inwestycji. Liczymy na przychylność Rady Miejskiej oraz ujęcie inwestycji w budżecie na rok 2020.</a:t>
            </a:r>
          </a:p>
          <a:p>
            <a:pPr marL="109728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040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287524" y="188640"/>
            <a:ext cx="8568952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1" u="sng" dirty="0">
                <a:latin typeface="Arial Black" pitchFamily="34" charset="0"/>
              </a:rPr>
              <a:t>4. </a:t>
            </a:r>
            <a:r>
              <a:rPr lang="pl-PL" i="1" u="sng" dirty="0">
                <a:latin typeface="Arial Black" pitchFamily="34" charset="0"/>
              </a:rPr>
              <a:t>Wykonanie punktów oświetlenia ulicznego</a:t>
            </a:r>
            <a:r>
              <a:rPr lang="pl-PL" b="1" i="1" u="sng" dirty="0">
                <a:latin typeface="Arial Black" pitchFamily="34" charset="0"/>
              </a:rPr>
              <a:t> </a:t>
            </a:r>
            <a:r>
              <a:rPr lang="pl-PL" i="1" u="sng" dirty="0">
                <a:latin typeface="Arial Black" pitchFamily="34" charset="0"/>
              </a:rPr>
              <a:t>na ulicach:</a:t>
            </a:r>
            <a:endParaRPr lang="pl-PL" dirty="0">
              <a:latin typeface="Arial Black" pitchFamily="34" charset="0"/>
            </a:endParaRPr>
          </a:p>
          <a:p>
            <a:r>
              <a:rPr lang="pl-PL" i="1" u="sng" dirty="0" smtClean="0">
                <a:latin typeface="Arial Black" pitchFamily="34" charset="0"/>
              </a:rPr>
              <a:t>- </a:t>
            </a:r>
            <a:r>
              <a:rPr lang="pl-PL" i="1" u="sng" dirty="0">
                <a:latin typeface="Arial Black" pitchFamily="34" charset="0"/>
              </a:rPr>
              <a:t>Lotnicza 20szt. – </a:t>
            </a:r>
            <a:r>
              <a:rPr lang="pl-PL" b="1" i="1" u="sng" dirty="0">
                <a:solidFill>
                  <a:srgbClr val="FF0000"/>
                </a:solidFill>
              </a:rPr>
              <a:t>Kwota 110 000 (kolejne 2 z FS 2020</a:t>
            </a:r>
            <a:r>
              <a:rPr lang="pl-PL" b="1" i="1" u="sng" dirty="0" smtClean="0">
                <a:solidFill>
                  <a:srgbClr val="FF0000"/>
                </a:solidFill>
              </a:rPr>
              <a:t>)</a:t>
            </a:r>
          </a:p>
          <a:p>
            <a:r>
              <a:rPr lang="pl-PL" sz="1600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r>
              <a:rPr lang="pl-PL" sz="1600" dirty="0"/>
              <a:t>Ulica Lotnicza jest drogą łączącą trzy sołectwa: Banino, Miszewo, Rębiechowo, jednocześnie jest jedną z czterech dróg prowadzących z Kaszub do trójmiasta. Gwałtowny napływ mieszkańców oraz rozbudowa miejscowości graniczących z trójmiastem spowodowało znaczny wzrost natężenia ruchu drogowego na w/w ulicy. Jednocześnie planowana jest budowa Obwodnicy Metropolitalnej, która to jeden z swoich węzłów - węzeł Miszewo będzie miała połączony z ulicą Lotniczą. W obecnej chwili na znacznym fragmencie w/w drogi nie ma oświetlenia drogowego, co stwarza realne niebezpieczeństwo dla uczestników ruchu drogowego. Na początku roku 2019 w Starostwie Powiatowym w Kartuzach odbyło się spotkanie, w którym uczestniczyli: Starosta Powiatowy Bogdan Łapa, Burmistrz Gminy Żukowo Wojciech </a:t>
            </a:r>
            <a:r>
              <a:rPr lang="pl-PL" sz="1600" dirty="0" err="1"/>
              <a:t>Kankowski</a:t>
            </a:r>
            <a:r>
              <a:rPr lang="pl-PL" sz="1600" dirty="0"/>
              <a:t>, z-ca Starosty Powiatowego Piotr Fikus, Dyrektor ZDP w Kartuzach Andrzej Puzdrowski, Sołtys Sołectwa Banino Wojciech Koza-Zatoński, Sołtys Sołectwa Rębiechowo Roman </a:t>
            </a:r>
            <a:r>
              <a:rPr lang="pl-PL" sz="1600" dirty="0" err="1"/>
              <a:t>Ustowski</a:t>
            </a:r>
            <a:r>
              <a:rPr lang="pl-PL" sz="1600" dirty="0"/>
              <a:t>, Sołtys Sołectwa Miszewo Bogumiła Wandtke. Tematem spotkania była ulica Lotnicza. Ustalono rozpoczęcie prac budowlanych przy budowie chodnika z Banina do Rębiechowa, naprawa istniejącego chodnika z Banina do Rębiechowa, wykonanie projektu oświetlenia drogowego. Do końca roku 2019 rozpoczną się prace przy budowie w/w chodnika oraz zakończony zostanie etap projektowania oświetlenia drogowego. Projektant przewidział 43 punkty świetlne od Ronda Labudy do okolic skrzyżowania przy sklepie Biedronka.</a:t>
            </a:r>
            <a:r>
              <a:rPr lang="pl-PL" sz="1600" b="1" dirty="0"/>
              <a:t> </a:t>
            </a:r>
            <a:r>
              <a:rPr lang="pl-PL" sz="1600" dirty="0"/>
              <a:t>Informujemy, iż w Funduszu Sołeckim na rok 2020 zabezpieczamy kwotę 11 000zł na zakup i montaż dwóch sztuk oświetlenia ulicznego. W związku z powyższym liczymy na przychylność Rady Miejskiej oraz ujęcie inwestycji w budżecie na rok 2020.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23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287524" y="188640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i="1" u="sng" dirty="0" smtClean="0">
                <a:latin typeface="Arial Black" pitchFamily="34" charset="0"/>
              </a:rPr>
              <a:t>Rolnicza </a:t>
            </a:r>
            <a:r>
              <a:rPr lang="pl-PL" i="1" u="sng" dirty="0">
                <a:latin typeface="Arial Black" pitchFamily="34" charset="0"/>
              </a:rPr>
              <a:t>13szt. – </a:t>
            </a:r>
            <a:r>
              <a:rPr lang="pl-PL" b="1" i="1" u="sng" dirty="0">
                <a:solidFill>
                  <a:srgbClr val="FF0000"/>
                </a:solidFill>
                <a:latin typeface="Arial Black" pitchFamily="34" charset="0"/>
              </a:rPr>
              <a:t>Kwota 71 500 (kolejne 10 z FS 2020</a:t>
            </a:r>
            <a:r>
              <a:rPr lang="pl-PL" b="1" i="1" u="sng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</a:p>
          <a:p>
            <a:endParaRPr lang="pl-PL" b="1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pl-PL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r>
              <a:rPr lang="pl-PL" dirty="0"/>
              <a:t>Ulica Rolnicza jest drogą łączącą ulicę Pszenną z ulicą Lotniczą a zarazem jest główną drogą prowadzącą do Szkoły Podstawowej w Baninie z części południowej Banina. Nawierzchnia ulicy wykonana jest z płyt YOMB, brak chodnika i poboczy. W roku 2019 wykonana została dokumentacja projektowa oświetlenia drogowego oraz zabezpieczono środki finansowe na zakup i montaż 9szt latarni w kwocie 49500zł. Koszty projektu oraz montażu w całości pokryte z środków pochodzących z FS na rok 2019. Na ulicę Rolniczą przewidziano montaż 32 punktów oświetlenia ulicznego. W Funduszu Sołeckim na rok 2020 zabezpieczymy środki finansowe w kwocie 55 000zł na zakup i montaż 10szt latarni. Proponujemy ujęcie inwestycji w budżecie na rok 2020, jednocześnie informujemy, iż po wykonaniu w/w instalacji ulica Rolnicza zostanie w pełni oświetlona, co znacznie poprawi bezpieczeństwo dzieci i młodzieży korzystających z tej ulicy w drodze do szkoły.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58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287524" y="188640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i="1" u="sng" dirty="0" smtClean="0">
                <a:latin typeface="Arial Black" pitchFamily="34" charset="0"/>
              </a:rPr>
              <a:t>Pszenna </a:t>
            </a:r>
            <a:r>
              <a:rPr lang="pl-PL" i="1" u="sng" dirty="0">
                <a:latin typeface="Arial Black" pitchFamily="34" charset="0"/>
              </a:rPr>
              <a:t>12szt. – </a:t>
            </a:r>
            <a:r>
              <a:rPr lang="pl-PL" i="1" u="sng" dirty="0">
                <a:solidFill>
                  <a:srgbClr val="FF0000"/>
                </a:solidFill>
                <a:latin typeface="Arial Black" pitchFamily="34" charset="0"/>
              </a:rPr>
              <a:t>Kwota 66 000 (kolejne 10 z FS 2020</a:t>
            </a:r>
            <a:r>
              <a:rPr lang="pl-PL" i="1" u="sng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</a:p>
          <a:p>
            <a:endParaRPr lang="pl-PL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pl-PL" b="1" dirty="0">
                <a:latin typeface="Arial" pitchFamily="34" charset="0"/>
                <a:cs typeface="Arial" pitchFamily="34" charset="0"/>
              </a:rPr>
              <a:t>UZASADNIENIE:</a:t>
            </a:r>
          </a:p>
          <a:p>
            <a:r>
              <a:rPr lang="pl-PL" dirty="0"/>
              <a:t>Ulica Pszenna jest główną drogą w części południowej Banina, z której korzysta ponad połowa mieszkańców Banina. Ulica Pszenna jest drogą wykonaną z płyt YOMB bez pobocza i bez chodnika. Natężenie ruchu pojazdów mechanicznych w połączeniu z często obserwowaną nadmierną prędkością stwarzają realne zagrożenie dla pieszych. Kompleksowa budowa ulicy (odwodnienie, chodniki, asfalt) uzależniona jest od budowy kanalizacji sanitarnej oraz pochłonie znaczne środki finansowe, dlatego też w przekonaniu Rady Sołeckiej zasadnym jest etapowanie budowy. Kilka lat temu Rada Sołecka Banino przeznaczyła środki finansowe z Fundusz Sołeckiego na wykonanie dokumentacji projektowej oświetlenia ulicznego a także corocznie przeznacza środki finansowe na montaż oświetlenia drogowego na w/w ulicy, w obecnej chwili do zakończenia inwestycji brakuje 22 sztuk latarni. W Funduszu Sołeckim na rok 2020 zabezpieczymy środki finansowe w kwocie 55 000zł na zakup i montaż 10szt latarni. Proponujemy ujęcie inwestycji w budżecie na rok 2020, jednocześnie informujemy, iż po wykonaniu w/w instalacji ulica Pszenna zostanie w pełni oświetlona, co znacznie poprawi bezpieczeństwo mieszkańców korzystających z tej ulicy.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864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287524" y="764704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b="1" i="1" u="sng" dirty="0" smtClean="0">
                <a:latin typeface="Arial Black" pitchFamily="34" charset="0"/>
              </a:rPr>
              <a:t>Źródlana </a:t>
            </a:r>
            <a:r>
              <a:rPr lang="pl-PL" b="1" i="1" u="sng" dirty="0">
                <a:latin typeface="Arial Black" pitchFamily="34" charset="0"/>
              </a:rPr>
              <a:t>10szt. – </a:t>
            </a:r>
            <a:r>
              <a:rPr lang="pl-PL" b="1" i="1" u="sng" dirty="0">
                <a:solidFill>
                  <a:srgbClr val="FF0000"/>
                </a:solidFill>
                <a:latin typeface="Arial Black" pitchFamily="34" charset="0"/>
              </a:rPr>
              <a:t>Kwota 55 000 (kolejne </a:t>
            </a:r>
            <a:r>
              <a:rPr lang="pl-PL" b="1" i="1" u="sng" dirty="0" smtClean="0">
                <a:solidFill>
                  <a:srgbClr val="FF0000"/>
                </a:solidFill>
                <a:latin typeface="Arial Black" pitchFamily="34" charset="0"/>
              </a:rPr>
              <a:t>7 </a:t>
            </a:r>
            <a:r>
              <a:rPr lang="pl-PL" b="1" i="1" u="sng" dirty="0">
                <a:solidFill>
                  <a:srgbClr val="FF0000"/>
                </a:solidFill>
                <a:latin typeface="Arial Black" pitchFamily="34" charset="0"/>
              </a:rPr>
              <a:t>z FS 2020</a:t>
            </a:r>
            <a:r>
              <a:rPr lang="pl-PL" b="1" i="1" u="sng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</a:p>
          <a:p>
            <a:endParaRPr lang="pl-PL" b="1" i="1" u="sng" dirty="0"/>
          </a:p>
          <a:p>
            <a:endParaRPr lang="pl-PL" dirty="0"/>
          </a:p>
          <a:p>
            <a:r>
              <a:rPr lang="pl-PL" b="1" dirty="0">
                <a:latin typeface="Arial" pitchFamily="34" charset="0"/>
                <a:cs typeface="Arial" pitchFamily="34" charset="0"/>
              </a:rPr>
              <a:t>UZASADNIENIE:</a:t>
            </a:r>
            <a:endParaRPr lang="pl-PL" dirty="0">
              <a:latin typeface="Arial" pitchFamily="34" charset="0"/>
              <a:cs typeface="Arial" pitchFamily="34" charset="0"/>
            </a:endParaRPr>
          </a:p>
          <a:p>
            <a:r>
              <a:rPr lang="pl-PL" dirty="0"/>
              <a:t>Ulica Źródlana jest jedną z głównych dróg w części północnej Banina, z której korzysta znaczna część mieszkańców Banina. Ulica Źródlana jest drogą wykonaną z płyt YOMB bez pobocza i bez chodnika. Natężenie ruchu pojazdów mechanicznych w połączeniu z często obserwowaną nadmierną prędkością stwarzają realne zagrożenie dla pieszych. Rada Sołecka zabezpieczyła środki finansowe pochodzące z Funduszu Sołeckiego na wykonanie projektu oraz montaż 3 sztuk oświetlenia drogowego. Jednocześnie informujemy, iż w Funduszu Sołeckim na rok 2020 zabezpieczymy środki finansowe w kwocie 27500zł na zakup i montaż 5szt latarni. W związku z powyższym liczymy na przychylność Rady Miejskiej oraz ujęcie inwestycji w budżecie na rok 2020.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219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Sportowa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 (projekt z środków z FS2019)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Ogrodowa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Żeglarska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, Dębowa, Sosnowa, Kościelna 6szt.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33 000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Rubinowa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Wesoła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Kubusia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Puchatka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Jasia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i Małgosi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Bajeczna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err="1" smtClean="0">
                <a:latin typeface="Arial" pitchFamily="34" charset="0"/>
                <a:cs typeface="Arial" pitchFamily="34" charset="0"/>
              </a:rPr>
              <a:t>Halna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 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Miodowa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i Miedziana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Słoneczna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Lawendowa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Diamentowa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Balladyny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smtClean="0">
                <a:latin typeface="Arial" pitchFamily="34" charset="0"/>
                <a:cs typeface="Arial" pitchFamily="34" charset="0"/>
              </a:rPr>
              <a:t>Letnia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pl-PL" sz="2000" dirty="0" smtClean="0"/>
          </a:p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97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endParaRPr lang="pl-PL" sz="2000" dirty="0" smtClean="0"/>
          </a:p>
          <a:p>
            <a:pPr marL="109728" indent="0">
              <a:buNone/>
            </a:pPr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sz="2000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1829761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FF0000"/>
                </a:solidFill>
              </a:rPr>
              <a:t>WNIOSEK OPIEWA NA KWOTĘ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>
          <a:xfrm>
            <a:off x="685800" y="3205977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pl-PL" sz="7200" dirty="0" smtClean="0">
                <a:solidFill>
                  <a:srgbClr val="FF0000"/>
                </a:solidFill>
                <a:latin typeface="Arial Black" pitchFamily="34" charset="0"/>
              </a:rPr>
              <a:t>973 500zł</a:t>
            </a:r>
            <a:endParaRPr lang="pl-PL" sz="7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pPr algn="ctr"/>
            <a:r>
              <a:rPr lang="pl-PL" sz="4800" dirty="0" smtClean="0"/>
              <a:t>WSPÓLNY WNIOSEK RADY SOŁECKIEJ I MIESZKAŃCÓW SOŁECTWA BANINO </a:t>
            </a:r>
            <a:br>
              <a:rPr lang="pl-PL" sz="4800" dirty="0" smtClean="0"/>
            </a:br>
            <a:r>
              <a:rPr lang="pl-PL" sz="4800" dirty="0" smtClean="0"/>
              <a:t>O PRZYZNANIE ŚRODKÓW </a:t>
            </a:r>
            <a:br>
              <a:rPr lang="pl-PL" sz="4800" dirty="0" smtClean="0"/>
            </a:br>
            <a:r>
              <a:rPr lang="pl-PL" sz="4800" dirty="0" smtClean="0"/>
              <a:t>Z FUNDUSZU SOŁECKIEGO NA ROK 2020</a:t>
            </a: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37167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98683968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32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/>
          <p:nvPr>
            <p:extLst>
              <p:ext uri="{D42A27DB-BD31-4B8C-83A1-F6EECF244321}">
                <p14:modId xmlns:p14="http://schemas.microsoft.com/office/powerpoint/2010/main" val="1697067848"/>
              </p:ext>
            </p:extLst>
          </p:nvPr>
        </p:nvGraphicFramePr>
        <p:xfrm>
          <a:off x="0" y="116632"/>
          <a:ext cx="914400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695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pl-PL" sz="2800" b="1" dirty="0"/>
              <a:t>Koszt przedsięwzięcia: </a:t>
            </a:r>
            <a:r>
              <a:rPr lang="pl-PL" sz="2800" b="1" dirty="0" smtClean="0">
                <a:solidFill>
                  <a:srgbClr val="FF0000"/>
                </a:solidFill>
              </a:rPr>
              <a:t>100 000zł</a:t>
            </a:r>
            <a:endParaRPr lang="pl-PL" sz="28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800" b="1" dirty="0"/>
              <a:t>Lokalizacja: </a:t>
            </a:r>
            <a:r>
              <a:rPr lang="pl-PL" sz="2800" dirty="0"/>
              <a:t>	Sołectwo Banino, ul. </a:t>
            </a:r>
            <a:r>
              <a:rPr lang="pl-PL" sz="2800" dirty="0" smtClean="0"/>
              <a:t>Pszenna.</a:t>
            </a:r>
            <a:endParaRPr lang="pl-PL" sz="2800" dirty="0"/>
          </a:p>
          <a:p>
            <a:pPr marL="109728" indent="0">
              <a:buNone/>
            </a:pPr>
            <a:r>
              <a:rPr lang="pl-PL" sz="2800" b="1" dirty="0"/>
              <a:t>UZASADNIENIE: </a:t>
            </a:r>
          </a:p>
          <a:p>
            <a:pPr marL="109728" indent="0">
              <a:buNone/>
            </a:pPr>
            <a:r>
              <a:rPr lang="pl-PL" dirty="0"/>
              <a:t>Ulica Pszenna jest główną drogą w części południowej Banina, z której korzysta ponad połowa mieszkańców Banina. Ulica Pszenna jest drogą wykonaną z płyt YOMB bez pobocza i bez chodnika. Natężenie ruchu pojazdów mechanicznych w połączeniu z często obserwowaną nadmierną prędkością stwarzają realne zagrożenie dla pieszych. Kompleksowa budowa ulicy (odwodnienie, chodniki, asfalt) uzależniona jest od budowy kanalizacji sanitarnej oraz pochłonie znaczne środki finansowe, dlatego też w przekonaniu Rady Sołeckiej zasadnym jest etapowanie budowy. Rada Sołecka proponuje współfinansowanie budowy chodnika z środków pochodzących z Funduszu Sołeckiego. W roku 2020 przeznaczamy kwotę 100 000 na budowę 250mb chodnika o szerokości 2m, jednocześnie zgodnie z ustaleniami z Panem Burmistrzem Wojciechem </a:t>
            </a:r>
            <a:r>
              <a:rPr lang="pl-PL" dirty="0" err="1"/>
              <a:t>Kankowskim</a:t>
            </a:r>
            <a:r>
              <a:rPr lang="pl-PL" dirty="0"/>
              <a:t> liczymy na przychylność Rady Miejskiej oraz ujęcie inwestycji – wykonanie kolejnych 250mb chodnika, w budżecie na rok 2020.</a:t>
            </a:r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solidFill>
                  <a:schemeClr val="tx1"/>
                </a:solidFill>
                <a:effectLst/>
              </a:rPr>
              <a:t>1</a:t>
            </a:r>
            <a:r>
              <a:rPr lang="pl-PL" sz="2400" dirty="0">
                <a:solidFill>
                  <a:schemeClr val="tx1"/>
                </a:solidFill>
                <a:effectLst/>
              </a:rPr>
              <a:t>. Budowa chodnika na ulicy Pszennej o długości 250mb szerokości 2m.</a:t>
            </a:r>
            <a:endParaRPr lang="pl-PL" sz="24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63098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392488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55 000zł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	Sołectwo Banino, </a:t>
            </a:r>
            <a:r>
              <a:rPr lang="pl-PL" sz="2000" dirty="0" smtClean="0"/>
              <a:t>ul. Rolnicza.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/>
              <a:t>UZASADNIENIE: </a:t>
            </a:r>
            <a:endParaRPr lang="pl-PL" sz="2000" b="1" dirty="0" smtClean="0"/>
          </a:p>
          <a:p>
            <a:r>
              <a:rPr lang="pl-PL" sz="2000" dirty="0" smtClean="0"/>
              <a:t>Kontynuacja </a:t>
            </a:r>
            <a:r>
              <a:rPr lang="pl-PL" sz="2000" dirty="0"/>
              <a:t>realizacji projektu oświetlenia na ulicy </a:t>
            </a:r>
            <a:r>
              <a:rPr lang="pl-PL" sz="2000" dirty="0" smtClean="0"/>
              <a:t>Rolniczej</a:t>
            </a:r>
          </a:p>
          <a:p>
            <a:r>
              <a:rPr lang="pl-PL" sz="2000" dirty="0"/>
              <a:t>Poprawa bezpieczeństwa mieszkańców </a:t>
            </a:r>
          </a:p>
          <a:p>
            <a:pPr marL="109728" indent="0">
              <a:buNone/>
            </a:pPr>
            <a:r>
              <a:rPr lang="pl-PL" sz="2000" dirty="0"/>
              <a:t>Ulica Rolnicza jest drogą łączącą ulicę Pszenną z ulicą Lotniczą a zarazem jest główną drogą prowadzącą do Szkoły Podstawowej w Baninie z części południowej Banina. Nawierzchnia ulicy wykonana jest z płyt YOMB, brak chodnika i poboczy. W roku 2019 wykonana została dokumentacja projektowa oświetlenia drogowego oraz zabezpieczono środki finansowe na zakup i montaż 9szt latarni w kwocie 49500zł. Koszty projektu oraz montażu w całości pokryte z środków pochodzących z FS na rok 2019. Na ulicę Rolniczą przewidziano montaż 32 punktów oświetlenia ulicznego.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. </a:t>
            </a:r>
            <a:r>
              <a:rPr lang="pl-PL" sz="2400" dirty="0">
                <a:solidFill>
                  <a:schemeClr val="tx1"/>
                </a:solidFill>
                <a:effectLst/>
              </a:rPr>
              <a:t>Zakup i montaż 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10 </a:t>
            </a:r>
            <a:r>
              <a:rPr lang="pl-PL" sz="2400" dirty="0">
                <a:solidFill>
                  <a:schemeClr val="tx1"/>
                </a:solidFill>
                <a:effectLst/>
              </a:rPr>
              <a:t>opraw świetlnych wraz z słupami na ul. Rolniczej zgodnie z istniejącym projektem </a:t>
            </a:r>
            <a:endParaRPr lang="pl-PL" sz="24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03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464496"/>
          </a:xfrm>
        </p:spPr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55 000zł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</a:t>
            </a:r>
            <a:r>
              <a:rPr lang="pl-PL" sz="2000" dirty="0"/>
              <a:t>: 	BANINO UL. </a:t>
            </a:r>
            <a:r>
              <a:rPr lang="pl-PL" sz="2000" dirty="0" smtClean="0"/>
              <a:t>Pszenna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</a:t>
            </a:r>
            <a:r>
              <a:rPr lang="pl-PL" sz="2000" b="1" dirty="0"/>
              <a:t>: </a:t>
            </a:r>
            <a:endParaRPr lang="pl-PL" sz="2000" b="1" dirty="0" smtClean="0"/>
          </a:p>
          <a:p>
            <a:r>
              <a:rPr lang="pl-PL" sz="2000" dirty="0"/>
              <a:t>Kontynuacja realizacji projektu oświetlenia na ulicy </a:t>
            </a:r>
            <a:r>
              <a:rPr lang="pl-PL" sz="2000" dirty="0" smtClean="0"/>
              <a:t>Pszennej</a:t>
            </a:r>
          </a:p>
          <a:p>
            <a:r>
              <a:rPr lang="pl-PL" sz="2000" dirty="0"/>
              <a:t>Poprawa bezpieczeństwa mieszkańców</a:t>
            </a:r>
            <a:r>
              <a:rPr lang="pl-PL" sz="2000" dirty="0" smtClean="0"/>
              <a:t>.</a:t>
            </a:r>
            <a:endParaRPr lang="pl-PL" sz="2000" dirty="0"/>
          </a:p>
          <a:p>
            <a:pPr marL="109728" indent="0">
              <a:buNone/>
            </a:pPr>
            <a:r>
              <a:rPr lang="pl-PL" sz="2000" dirty="0"/>
              <a:t>Ulica Pszenna jest główną drogą w części południowej Banina, z której korzysta ponad połowa mieszkańców Banina. Ulica Pszenna jest drogą wykonaną z płyt YOMB bez pobocza i bez chodnika. Natężenie ruchu pojazdów mechanicznych w połączeniu z często obserwowaną nadmierną prędkością stwarzają realne zagrożenie dla pieszych. Kompleksowa budowa ulicy (odwodnienie, chodniki, asfalt) uzależniona jest od budowy kanalizacji sanitarnej oraz pochłonie znaczne środki finansowe, dlatego też w przekonaniu Rady Sołeckiej zasadnym jest etapowanie budowy. Kilka lat temu Rada Sołecka Banino przeznaczyła środki finansowe z Fundusz Sołeckiego na wykonanie dokumentacji projektowej oświetlenia ulicznego a także corocznie przeznacza środki finansowe na montaż oświetlenia drogowego na w/w ulicy, w obecnej chwili do zakończenia inwestycji brakuje 20 sztuk latarni. 	</a:t>
            </a:r>
          </a:p>
          <a:p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59024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3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. </a:t>
            </a:r>
            <a:r>
              <a:rPr lang="pl-PL" sz="2400" dirty="0">
                <a:solidFill>
                  <a:schemeClr val="tx1"/>
                </a:solidFill>
                <a:effectLst/>
              </a:rPr>
              <a:t>Zakup i montaż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10 </a:t>
            </a:r>
            <a:r>
              <a:rPr lang="pl-PL" sz="2400" dirty="0">
                <a:solidFill>
                  <a:schemeClr val="tx1"/>
                </a:solidFill>
                <a:effectLst/>
              </a:rPr>
              <a:t>opraw świetlnych wraz z słupami na ul.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Pszennej </a:t>
            </a:r>
            <a:r>
              <a:rPr lang="pl-PL" sz="2400" dirty="0">
                <a:solidFill>
                  <a:schemeClr val="tx1"/>
                </a:solidFill>
                <a:effectLst/>
              </a:rPr>
              <a:t>zgodnie z istniejącym projektem </a:t>
            </a:r>
            <a:endParaRPr lang="pl-PL" sz="24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</a:t>
            </a:r>
            <a:r>
              <a:rPr lang="pl-PL" sz="2000" dirty="0"/>
              <a:t>: </a:t>
            </a:r>
            <a:r>
              <a:rPr lang="pl-PL" sz="2000" b="1" dirty="0" smtClean="0">
                <a:solidFill>
                  <a:srgbClr val="FF0000"/>
                </a:solidFill>
              </a:rPr>
              <a:t>5 500zł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</a:t>
            </a:r>
            <a:r>
              <a:rPr lang="pl-PL" sz="2000" dirty="0"/>
              <a:t> </a:t>
            </a:r>
            <a:r>
              <a:rPr lang="pl-PL" sz="2000" dirty="0" smtClean="0"/>
              <a:t>Sołectwo </a:t>
            </a:r>
            <a:r>
              <a:rPr lang="pl-PL" sz="2000" dirty="0"/>
              <a:t>Banino, </a:t>
            </a:r>
            <a:r>
              <a:rPr lang="pl-PL" sz="2000" dirty="0" smtClean="0"/>
              <a:t>ul. Miodowa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/>
              <a:t>Kontynuacja realizacji projektu oświetlenia na ulicy </a:t>
            </a:r>
            <a:r>
              <a:rPr lang="pl-PL" sz="2000" dirty="0" smtClean="0"/>
              <a:t>Miodowej</a:t>
            </a:r>
          </a:p>
          <a:p>
            <a:r>
              <a:rPr lang="pl-PL" sz="2000" dirty="0" smtClean="0"/>
              <a:t>Poprawa bezpieczeństwa mieszkańców.</a:t>
            </a:r>
          </a:p>
          <a:p>
            <a:pPr marL="109728" indent="0">
              <a:buNone/>
            </a:pPr>
            <a:endParaRPr lang="pl-PL" sz="2000" dirty="0" smtClean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4. Zakup i montaż 1  oprawy świetlnej wraz z słupem na ul. Miodowej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34019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5</a:t>
            </a:r>
            <a:r>
              <a:rPr lang="pl-PL" sz="2000" b="1" dirty="0" smtClean="0">
                <a:solidFill>
                  <a:srgbClr val="FF0000"/>
                </a:solidFill>
              </a:rPr>
              <a:t> </a:t>
            </a:r>
            <a:r>
              <a:rPr lang="pl-PL" sz="2000" b="1" dirty="0">
                <a:solidFill>
                  <a:srgbClr val="FF0000"/>
                </a:solidFill>
              </a:rPr>
              <a:t>5</a:t>
            </a:r>
            <a:r>
              <a:rPr lang="pl-PL" sz="2000" b="1" dirty="0" smtClean="0">
                <a:solidFill>
                  <a:srgbClr val="FF0000"/>
                </a:solidFill>
              </a:rPr>
              <a:t>00zł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 smtClean="0"/>
              <a:t>Sołectwo </a:t>
            </a:r>
            <a:r>
              <a:rPr lang="pl-PL" sz="2000" dirty="0"/>
              <a:t>Banino, </a:t>
            </a:r>
            <a:r>
              <a:rPr lang="pl-PL" sz="2000" dirty="0" smtClean="0"/>
              <a:t>ul. </a:t>
            </a:r>
            <a:r>
              <a:rPr lang="pl-PL" sz="2000" dirty="0" err="1" smtClean="0"/>
              <a:t>Halnej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 smtClean="0"/>
              <a:t>Kontynuacja realizacji projektu oświetlenia na ulicy Polnej</a:t>
            </a:r>
            <a:endParaRPr lang="pl-PL" sz="2000" dirty="0"/>
          </a:p>
          <a:p>
            <a:r>
              <a:rPr lang="pl-PL" sz="2000" dirty="0" smtClean="0"/>
              <a:t>Poprawa bezpieczeństwa mieszkańców.</a:t>
            </a:r>
          </a:p>
          <a:p>
            <a:endParaRPr lang="pl-PL" sz="2000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5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. </a:t>
            </a:r>
            <a:r>
              <a:rPr lang="pl-PL" sz="2400" dirty="0">
                <a:solidFill>
                  <a:schemeClr val="tx1"/>
                </a:solidFill>
                <a:effectLst/>
              </a:rPr>
              <a:t>Zakup i montaż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1 oprawy świetlnej </a:t>
            </a:r>
            <a:r>
              <a:rPr lang="pl-PL" sz="2400" dirty="0">
                <a:solidFill>
                  <a:schemeClr val="tx1"/>
                </a:solidFill>
                <a:effectLst/>
              </a:rPr>
              <a:t>wraz </a:t>
            </a:r>
            <a:r>
              <a:rPr lang="pl-PL" sz="2400">
                <a:solidFill>
                  <a:schemeClr val="tx1"/>
                </a:solidFill>
                <a:effectLst/>
              </a:rPr>
              <a:t>z </a:t>
            </a:r>
            <a:r>
              <a:rPr lang="pl-PL" sz="2400" smtClean="0">
                <a:solidFill>
                  <a:schemeClr val="tx1"/>
                </a:solidFill>
                <a:effectLst/>
              </a:rPr>
              <a:t>słupem na </a:t>
            </a:r>
            <a:r>
              <a:rPr lang="pl-PL" sz="2400" dirty="0">
                <a:solidFill>
                  <a:schemeClr val="tx1"/>
                </a:solidFill>
                <a:effectLst/>
              </a:rPr>
              <a:t>ul. </a:t>
            </a:r>
            <a:r>
              <a:rPr lang="pl-PL" sz="2400" dirty="0" err="1" smtClean="0">
                <a:solidFill>
                  <a:schemeClr val="tx1"/>
                </a:solidFill>
                <a:effectLst/>
              </a:rPr>
              <a:t>Halnej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 zgodnie </a:t>
            </a:r>
            <a:r>
              <a:rPr lang="pl-PL" sz="2400" dirty="0">
                <a:solidFill>
                  <a:schemeClr val="tx1"/>
                </a:solidFill>
                <a:effectLst/>
              </a:rPr>
              <a:t>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98191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38 500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 smtClean="0"/>
              <a:t>Sołectwo </a:t>
            </a:r>
            <a:r>
              <a:rPr lang="pl-PL" sz="2000" dirty="0"/>
              <a:t>Banino, </a:t>
            </a:r>
            <a:r>
              <a:rPr lang="pl-PL" sz="2000" dirty="0" smtClean="0"/>
              <a:t>ul. Źródlana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 smtClean="0"/>
              <a:t>Kontynuacja realizacji projektu oświetlenia na ulicy Źródlanej</a:t>
            </a:r>
            <a:endParaRPr lang="pl-PL" sz="2000" dirty="0"/>
          </a:p>
          <a:p>
            <a:r>
              <a:rPr lang="pl-PL" sz="2000" dirty="0" smtClean="0"/>
              <a:t>Poprawa bezpieczeństwa mieszkańców.</a:t>
            </a:r>
          </a:p>
          <a:p>
            <a:pPr marL="109728" indent="0">
              <a:buNone/>
            </a:pPr>
            <a:r>
              <a:rPr lang="pl-PL" sz="2000" dirty="0"/>
              <a:t>Ulica Źródlana jest jedną z głównych dróg w części północnej Banina, z której korzysta znaczna część mieszkańców Banina. Ulica Źródlana jest drogą wykonaną z płyt YOMB bez pobocza i bez chodnika. Natężenie ruchu pojazdów mechanicznych w połączeniu z często obserwowaną nadmierną prędkością stwarzają realne zagrożenie dla pieszych. Rada Sołecka zabezpieczyła środki finansowe pochodzące z Funduszu Sołeckiego na wykonanie projektu oraz montaż 3 sztuk oświetlenia drogowego. </a:t>
            </a:r>
            <a:endParaRPr lang="pl-PL" sz="2000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6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. </a:t>
            </a:r>
            <a:r>
              <a:rPr lang="pl-PL" sz="2400" dirty="0">
                <a:solidFill>
                  <a:schemeClr val="tx1"/>
                </a:solidFill>
                <a:effectLst/>
              </a:rPr>
              <a:t>Zakup i montaż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7 </a:t>
            </a:r>
            <a:r>
              <a:rPr lang="pl-PL" sz="2400" dirty="0">
                <a:solidFill>
                  <a:schemeClr val="tx1"/>
                </a:solidFill>
                <a:effectLst/>
              </a:rPr>
              <a:t>opraw świetlnych wraz z słupami na ul.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Źródlanej zgodnie </a:t>
            </a:r>
            <a:r>
              <a:rPr lang="pl-PL" sz="2400" dirty="0">
                <a:solidFill>
                  <a:schemeClr val="tx1"/>
                </a:solidFill>
                <a:effectLst/>
              </a:rPr>
              <a:t>z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>istniejącym projektem.</a:t>
            </a:r>
            <a:endParaRPr lang="pl-PL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14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1481328"/>
            <a:ext cx="8507288" cy="5188032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11 000zł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 smtClean="0"/>
              <a:t>Sołectwo </a:t>
            </a:r>
            <a:r>
              <a:rPr lang="pl-PL" sz="2000" dirty="0"/>
              <a:t>Banino, </a:t>
            </a:r>
            <a:r>
              <a:rPr lang="pl-PL" sz="2000" dirty="0" smtClean="0"/>
              <a:t>ul. Lotniczej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 smtClean="0"/>
              <a:t>Kontynuacja realizacji projektu oświetlenia </a:t>
            </a:r>
          </a:p>
          <a:p>
            <a:r>
              <a:rPr lang="pl-PL" sz="2000" dirty="0" smtClean="0"/>
              <a:t>Poprawa bezpieczeństwa mieszkańców.</a:t>
            </a:r>
          </a:p>
          <a:p>
            <a:pPr marL="109728" indent="0" algn="just">
              <a:buNone/>
            </a:pPr>
            <a:r>
              <a:rPr lang="pl-PL" sz="2000" dirty="0"/>
              <a:t>Ulica Lotnicza o numerze 1901G jest drogą łączącą trzy sołectwa: Banino, Miszewo, Rębiechowo, jednocześnie jest jedną z czterech dróg prowadzących z Kaszub do trójmiasta. Gwałtowny napływ mieszkańców oraz rozbudowa miejscowości graniczących z trójmiastem spowodowało znaczny wzrost natężenia ruchu drogowego na w/w ulicy. Jednocześnie planowana jest budowa Obwodnicy Metropolitalnej, która to jeden z swoich węzłów - węzeł Miszewo będzie miała połączony z ulicą Lotniczą. W obecnej chwili na znacznym fragmencie w/w drogi nie ma oświetlenia drogowego, co stwarza realne niebezpieczeństwo dla uczestników ruchu drogowego. Prawo Energetyczne ( </a:t>
            </a:r>
            <a:r>
              <a:rPr lang="pl-PL" sz="2000" dirty="0" err="1"/>
              <a:t>Dz.U</a:t>
            </a:r>
            <a:r>
              <a:rPr lang="pl-PL" sz="2000" dirty="0"/>
              <a:t>. 2012r z późn.zm.) art. 18 ust.1 pkt. 2 – „Do zadań własnych gminy w zakresie zaopatrzenia w energię elektryczną, ciepło i paliwa gazowe należy planowanie oświetlenia znajdujących się na terenie gminy miejsc publicznych, dróg gminnych, dróg powiatowych i dróg wojewódzkich…” oraz pkt.3 finansowanie oświetlenia znajdujących się na terenie gminy ulic, placów, dróg gminnych, dróg powiatowych i dróg wojewódzkich…”. W związku z powyższym to na Gminie spoczywa obowiązek finansowania oświetlenia na drogach nie będących w władaniu gminy.  Na początku roku 2019 w Starostwie Powiatowym w Kartuzach odbyło się spotkanie, w którym uczestniczyli: Starosta Powiatowy Bogdan Łapa, Burmistrz Gminy Żukowo Wojciech </a:t>
            </a:r>
            <a:r>
              <a:rPr lang="pl-PL" sz="2000" dirty="0" err="1"/>
              <a:t>Kankowski</a:t>
            </a:r>
            <a:r>
              <a:rPr lang="pl-PL" sz="2000" dirty="0"/>
              <a:t>, z-ca Starosty Powiatowego Piotr Fikus, Dyrektor ZDP w Kartuzach Andrzej Puzdrowski, Sołtys Sołectwa Banino Wojciech Koza-Zatoński, Sołtys Sołectwa Rębiechowo Roman </a:t>
            </a:r>
            <a:r>
              <a:rPr lang="pl-PL" sz="2000" dirty="0" err="1"/>
              <a:t>Ustowski</a:t>
            </a:r>
            <a:r>
              <a:rPr lang="pl-PL" sz="2000" dirty="0"/>
              <a:t>, Sołtys Sołectwa Miszewo Bogumiła Wandtke. Tematem spotkania była ulica Lotnicza. Ustalono rozpoczęcie prac budowlanych przy budowie chodnika z Banina do Rębiechowa, naprawa istniejącego chodnika z Banina do Rębiechowa, wykonanie projektu oświetlenia drogowego. Do końca roku 2019 rozpoczną się prace przy budowie w/w chodnika oraz zakończony zostanie etap projektowania oświetlenia drogowego. Projektant przewidział 43 punkty świetlne od Ronda Labudy do okolic skrzyżowania przy sklepie Biedronka. </a:t>
            </a:r>
            <a:endParaRPr lang="pl-PL" sz="2000" dirty="0" smtClean="0"/>
          </a:p>
          <a:p>
            <a:endParaRPr lang="pl-PL" sz="2000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7. Zakup i montaż 2 opraw świetlnych wraz z słupami na ul. Lotniczej zgodnie z istniejącym projektem </a:t>
            </a:r>
          </a:p>
        </p:txBody>
      </p:sp>
    </p:spTree>
    <p:extLst>
      <p:ext uri="{BB962C8B-B14F-4D97-AF65-F5344CB8AC3E}">
        <p14:creationId xmlns:p14="http://schemas.microsoft.com/office/powerpoint/2010/main" val="283188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pl-PL" sz="2000" b="1" dirty="0" smtClean="0"/>
          </a:p>
          <a:p>
            <a:pPr marL="109728" indent="0">
              <a:buNone/>
            </a:pPr>
            <a:endParaRPr lang="pl-PL" sz="2000" b="1" dirty="0"/>
          </a:p>
          <a:p>
            <a:pPr marL="109728" indent="0">
              <a:buNone/>
            </a:pPr>
            <a:r>
              <a:rPr lang="pl-PL" sz="2000" b="1" dirty="0" smtClean="0"/>
              <a:t>Koszt </a:t>
            </a:r>
            <a:r>
              <a:rPr lang="pl-PL" sz="2000" b="1" dirty="0"/>
              <a:t>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7 459,91</a:t>
            </a:r>
            <a:endParaRPr lang="pl-PL" sz="2000" b="1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 smtClean="0"/>
              <a:t>Sołectwo </a:t>
            </a:r>
            <a:r>
              <a:rPr lang="pl-PL" sz="2000" dirty="0"/>
              <a:t>Banino, </a:t>
            </a:r>
            <a:r>
              <a:rPr lang="pl-PL" sz="2000" dirty="0" smtClean="0"/>
              <a:t>ul. Księżycowa teren rekreacyjno-sportowy</a:t>
            </a:r>
            <a:endParaRPr lang="pl-PL" sz="2000" dirty="0"/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/>
              <a:t>- Kontynuacja budowy terenu rekreacyjno-sportowego zgodnie z istniejącym projektem.</a:t>
            </a:r>
            <a:endParaRPr lang="pl-PL" sz="2000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8. Zakup i montaż 3 opraw świetlnych wraz z słupami - parkowych - na ul. Księżycowej na terenie rekreacyjno-sportowym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358931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2"/>
          <p:cNvSpPr txBox="1">
            <a:spLocks/>
          </p:cNvSpPr>
          <p:nvPr/>
        </p:nvSpPr>
        <p:spPr>
          <a:xfrm>
            <a:off x="457200" y="548680"/>
            <a:ext cx="8229600" cy="7920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400" dirty="0" smtClean="0">
                <a:solidFill>
                  <a:schemeClr val="tx1"/>
                </a:solidFill>
                <a:effectLst/>
              </a:rPr>
              <a:t>9. </a:t>
            </a:r>
            <a:r>
              <a:rPr lang="pl-PL" sz="2400" dirty="0">
                <a:effectLst/>
              </a:rPr>
              <a:t>Zakup i montaż elementu wyposażenia SKATEPARK na terenie rekreacyjno-sportowym</a:t>
            </a:r>
          </a:p>
        </p:txBody>
      </p:sp>
      <p:sp>
        <p:nvSpPr>
          <p:cNvPr id="3" name="Symbol zastępczy zawartości 1"/>
          <p:cNvSpPr txBox="1">
            <a:spLocks/>
          </p:cNvSpPr>
          <p:nvPr/>
        </p:nvSpPr>
        <p:spPr>
          <a:xfrm>
            <a:off x="457200" y="1340768"/>
            <a:ext cx="8229600" cy="504056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pl-PL" sz="2000" b="1" dirty="0" smtClean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5</a:t>
            </a:r>
            <a:r>
              <a:rPr lang="pl-PL" sz="2000" b="1" dirty="0" smtClean="0">
                <a:solidFill>
                  <a:srgbClr val="FF0000"/>
                </a:solidFill>
              </a:rPr>
              <a:t>0 </a:t>
            </a:r>
            <a:r>
              <a:rPr lang="pl-PL" sz="2000" b="1" dirty="0">
                <a:solidFill>
                  <a:srgbClr val="FF0000"/>
                </a:solidFill>
              </a:rPr>
              <a:t>0</a:t>
            </a:r>
            <a:r>
              <a:rPr lang="pl-PL" sz="2000" b="1" dirty="0" smtClean="0">
                <a:solidFill>
                  <a:srgbClr val="FF0000"/>
                </a:solidFill>
              </a:rPr>
              <a:t>00zł</a:t>
            </a:r>
          </a:p>
          <a:p>
            <a:pPr marL="109728" indent="0">
              <a:buFont typeface="Wingdings 3"/>
              <a:buNone/>
            </a:pPr>
            <a:r>
              <a:rPr lang="pl-PL" sz="2000" b="1" dirty="0" smtClean="0"/>
              <a:t>Lokalizacja: </a:t>
            </a:r>
            <a:r>
              <a:rPr lang="pl-PL" sz="2000" dirty="0" smtClean="0"/>
              <a:t>Sołectwo Banino, ul. Księżycowa.</a:t>
            </a:r>
          </a:p>
          <a:p>
            <a:pPr marL="109728" indent="0">
              <a:buFont typeface="Wingdings 3"/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/>
              <a:t>Integracja lokalnych mieszkańców poprzez aktywne spędzanie czasu na świeżym powietrzu.</a:t>
            </a:r>
            <a:r>
              <a:rPr lang="pl-PL" sz="2000" b="1" dirty="0"/>
              <a:t> </a:t>
            </a:r>
            <a:endParaRPr lang="pl-PL" sz="2000" dirty="0"/>
          </a:p>
          <a:p>
            <a:r>
              <a:rPr lang="pl-PL" sz="2000" dirty="0" smtClean="0"/>
              <a:t>Kontynuacja </a:t>
            </a:r>
            <a:r>
              <a:rPr lang="pl-PL" sz="2000" dirty="0"/>
              <a:t>budowy terenu </a:t>
            </a:r>
            <a:r>
              <a:rPr lang="pl-PL" sz="2000" dirty="0" smtClean="0"/>
              <a:t>rekreacyjno-sportowego</a:t>
            </a:r>
          </a:p>
          <a:p>
            <a:pPr marL="109728" indent="0">
              <a:buNone/>
            </a:pPr>
            <a:r>
              <a:rPr lang="pl-PL" sz="2000" dirty="0" smtClean="0"/>
              <a:t>Podczas </a:t>
            </a:r>
            <a:r>
              <a:rPr lang="pl-PL" sz="2000" dirty="0"/>
              <a:t>konsultacji społecznych dotyczących rozdysponowania środków finansowych pochodzących z Funduszu Sołeckiego na rok 2020 zgłosiła się do nas młodzież wskazując problem z brakiem miejsca do aktywnego spędzania czasu. Młodzież zaproponowała budowę SKATEPARKU na terenie placu rekreacyjno-sportowego na ulicy Księżycowej, który znajduje się również w kręgu naszego zainteresowania. W trakcie rozmów zaproponowaliśmy by projekt był określony mianem „małego funduszu” oraz powstał przy współpracy „młodzież-wykonawca-UG-Sołectwo Banino” w ten sposób przyszli użytkownicy będą mieli aktywny wpływ na realizację a zarazem będą mogli podjąć działania do pozyskania potencjalnego sponsora. Rada Sołecka Banino przeznaczyła z FS 2019 30 000zł na „prace przygotowawcze do budowy SKATEPARK”</a:t>
            </a:r>
          </a:p>
        </p:txBody>
      </p:sp>
    </p:spTree>
    <p:extLst>
      <p:ext uri="{BB962C8B-B14F-4D97-AF65-F5344CB8AC3E}">
        <p14:creationId xmlns:p14="http://schemas.microsoft.com/office/powerpoint/2010/main" val="346422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82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5536" y="1362074"/>
            <a:ext cx="8640960" cy="3795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15509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874435"/>
          </a:xfrm>
        </p:spPr>
        <p:txBody>
          <a:bodyPr/>
          <a:lstStyle/>
          <a:p>
            <a:pPr marL="109728" indent="0">
              <a:buNone/>
            </a:pPr>
            <a:r>
              <a:rPr lang="pl-PL" sz="2000" b="1" dirty="0" smtClean="0"/>
              <a:t>Koszt przedsięwzięcia</a:t>
            </a:r>
            <a:r>
              <a:rPr lang="pl-PL" sz="2000" dirty="0" smtClean="0"/>
              <a:t>: </a:t>
            </a:r>
            <a:r>
              <a:rPr lang="pl-PL" sz="2000" b="1" dirty="0" smtClean="0">
                <a:solidFill>
                  <a:srgbClr val="FF0000"/>
                </a:solidFill>
              </a:rPr>
              <a:t>23 000zł</a:t>
            </a:r>
          </a:p>
          <a:p>
            <a:pPr marL="109728" indent="0">
              <a:buNone/>
            </a:pPr>
            <a:r>
              <a:rPr lang="pl-PL" sz="2000" b="1" dirty="0" smtClean="0"/>
              <a:t>Lokalizacja: </a:t>
            </a:r>
            <a:r>
              <a:rPr lang="pl-PL" sz="2000" dirty="0" smtClean="0"/>
              <a:t>	</a:t>
            </a:r>
            <a:r>
              <a:rPr lang="pl-PL" sz="2000" dirty="0"/>
              <a:t>Sołectwo Banino, sprzęt przekazany OSP </a:t>
            </a:r>
            <a:r>
              <a:rPr lang="pl-PL" sz="2000" dirty="0" smtClean="0"/>
              <a:t>BANINO</a:t>
            </a:r>
          </a:p>
          <a:p>
            <a:pPr marL="109728" indent="0"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/>
              <a:t>Poprawa bezpieczeństwa i ochrona przeciwpożarowa mieszkańców Sołectwa Banino poprzez zapewnienie odpowiedniej odzieży ochronnej dla druhów OSP BANINO.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 smtClean="0"/>
              <a:t>			</a:t>
            </a:r>
          </a:p>
          <a:p>
            <a:pPr marL="109728" indent="0">
              <a:buNone/>
            </a:pPr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pl-PL" sz="2400" dirty="0" smtClean="0">
                <a:solidFill>
                  <a:schemeClr val="tx1"/>
                </a:solidFill>
                <a:effectLst/>
              </a:rPr>
              <a:t>10. Zakup </a:t>
            </a:r>
            <a:r>
              <a:rPr lang="pl-PL" sz="2400" dirty="0">
                <a:solidFill>
                  <a:schemeClr val="tx1"/>
                </a:solidFill>
                <a:effectLst/>
              </a:rPr>
              <a:t>sprzętu służącego poprawie bezpieczeństwa i ochronie przeciwpożarowej mieszkańców: </a:t>
            </a:r>
            <a:r>
              <a:rPr lang="pl-PL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pl-PL" sz="2400" dirty="0" smtClean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/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700" dirty="0">
                <a:solidFill>
                  <a:schemeClr val="tx1"/>
                </a:solidFill>
                <a:effectLst/>
              </a:rPr>
              <a:t>ZAKUP 6 zestawów mundurów strażackich </a:t>
            </a:r>
            <a:r>
              <a:rPr lang="pl-PL" sz="2700" dirty="0" smtClean="0">
                <a:solidFill>
                  <a:schemeClr val="tx1"/>
                </a:solidFill>
                <a:effectLst/>
              </a:rPr>
              <a:t>bojowych</a:t>
            </a:r>
            <a:endParaRPr lang="pl-PL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569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2"/>
          <p:cNvSpPr txBox="1">
            <a:spLocks/>
          </p:cNvSpPr>
          <p:nvPr/>
        </p:nvSpPr>
        <p:spPr>
          <a:xfrm>
            <a:off x="457200" y="548680"/>
            <a:ext cx="8229600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400" dirty="0" smtClean="0">
                <a:solidFill>
                  <a:schemeClr val="tx1"/>
                </a:solidFill>
                <a:effectLst/>
              </a:rPr>
              <a:t>11. </a:t>
            </a:r>
            <a:r>
              <a:rPr lang="pl-PL" sz="2400" dirty="0">
                <a:solidFill>
                  <a:schemeClr val="tx1"/>
                </a:solidFill>
                <a:effectLst/>
              </a:rPr>
              <a:t>Doposażenie Szkoły Podstawowej w Baninie oddział ul. Lotnicza w urządzenia na plac zabaw oraz gry i zabawki edukacyjne. </a:t>
            </a:r>
          </a:p>
        </p:txBody>
      </p:sp>
      <p:sp>
        <p:nvSpPr>
          <p:cNvPr id="3" name="Symbol zastępczy zawartości 1"/>
          <p:cNvSpPr txBox="1">
            <a:spLocks/>
          </p:cNvSpPr>
          <p:nvPr/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pl-PL" sz="2000" b="1" dirty="0" smtClean="0"/>
          </a:p>
          <a:p>
            <a:pPr marL="109728" indent="0">
              <a:buFont typeface="Wingdings 3"/>
              <a:buNone/>
            </a:pPr>
            <a:endParaRPr lang="pl-PL" sz="2000" b="1" dirty="0" smtClean="0"/>
          </a:p>
          <a:p>
            <a:pPr marL="109728" indent="0">
              <a:buFont typeface="Wingdings 3"/>
              <a:buNone/>
            </a:pPr>
            <a:r>
              <a:rPr lang="pl-PL" sz="2000" b="1" dirty="0" smtClean="0"/>
              <a:t>Koszt przedsięwzięcia: </a:t>
            </a:r>
            <a:r>
              <a:rPr lang="pl-PL" sz="2000" b="1" dirty="0" smtClean="0">
                <a:solidFill>
                  <a:srgbClr val="FF0000"/>
                </a:solidFill>
              </a:rPr>
              <a:t>15 000zł</a:t>
            </a:r>
          </a:p>
          <a:p>
            <a:pPr marL="109728" indent="0">
              <a:buNone/>
            </a:pPr>
            <a:r>
              <a:rPr lang="pl-PL" sz="2000" b="1" dirty="0" smtClean="0"/>
              <a:t>Lokalizacja: </a:t>
            </a:r>
            <a:r>
              <a:rPr lang="pl-PL" sz="2000" dirty="0" smtClean="0"/>
              <a:t>Sołectwo Banino, </a:t>
            </a:r>
            <a:r>
              <a:rPr lang="pl-PL" sz="2000" dirty="0"/>
              <a:t>SZKOŁA PODSTAWOWA W BANINIE</a:t>
            </a:r>
            <a:r>
              <a:rPr lang="pl-PL" sz="2000" dirty="0" smtClean="0"/>
              <a:t>.</a:t>
            </a:r>
          </a:p>
          <a:p>
            <a:pPr marL="109728" indent="0">
              <a:buFont typeface="Wingdings 3"/>
              <a:buNone/>
            </a:pPr>
            <a:r>
              <a:rPr lang="pl-PL" sz="2000" b="1" dirty="0" smtClean="0"/>
              <a:t>UZASADNIENIE:</a:t>
            </a:r>
          </a:p>
          <a:p>
            <a:r>
              <a:rPr lang="pl-PL" sz="2000" dirty="0"/>
              <a:t>Zakup urządzeń na plac zabaw oraz gier i zabawek edukacyjnych dla Szkoły Podstawowej w Baninie oddział ul. Lotnicza, wpłynie pozytywnie na edukację dzieci uczących się w szkole.</a:t>
            </a:r>
            <a:r>
              <a:rPr lang="pl-PL" sz="2000" b="1" dirty="0"/>
              <a:t>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5095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5</a:t>
            </a:r>
            <a:r>
              <a:rPr lang="pl-PL" sz="2000" b="1" dirty="0" smtClean="0">
                <a:solidFill>
                  <a:srgbClr val="FF0000"/>
                </a:solidFill>
              </a:rPr>
              <a:t>00zł</a:t>
            </a:r>
            <a:endParaRPr lang="pl-PL" sz="20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sz="2000" dirty="0"/>
              <a:t>Lokalizacja: 	Sołectwo </a:t>
            </a:r>
            <a:r>
              <a:rPr lang="pl-PL" sz="2000" dirty="0" smtClean="0"/>
              <a:t>Banino,</a:t>
            </a:r>
          </a:p>
          <a:p>
            <a:pPr>
              <a:buNone/>
            </a:pPr>
            <a:r>
              <a:rPr lang="pl-PL" sz="2000" dirty="0" smtClean="0"/>
              <a:t>Uzasadnienie:</a:t>
            </a:r>
          </a:p>
          <a:p>
            <a:r>
              <a:rPr lang="pl-PL" sz="2000" dirty="0"/>
              <a:t>W dobie komputeryzacji strona internetowa jest najszybszym i najlepszym sposobem informowania i komunikowanie się z lokalną społecznością. </a:t>
            </a:r>
            <a:endParaRPr lang="pl-PL" sz="2000" dirty="0" smtClean="0"/>
          </a:p>
          <a:p>
            <a:endParaRPr lang="pl-PL" sz="2000" dirty="0"/>
          </a:p>
          <a:p>
            <a:pPr marL="109728" indent="0" algn="ctr">
              <a:buNone/>
            </a:pPr>
            <a:endParaRPr lang="pl-PL" sz="9600" b="1" dirty="0" smtClean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4000" b="1" dirty="0" smtClean="0">
                <a:solidFill>
                  <a:srgbClr val="FF0000"/>
                </a:solidFill>
                <a:hlinkClick r:id="rId2"/>
              </a:rPr>
              <a:t>www.radabanino.pl</a:t>
            </a:r>
            <a:endParaRPr lang="pl-PL" sz="4000" b="1" dirty="0" smtClean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3000" b="1" dirty="0" smtClean="0">
                <a:solidFill>
                  <a:srgbClr val="FF0000"/>
                </a:solidFill>
              </a:rPr>
              <a:t>www.facebook.com/SolectwoBanino</a:t>
            </a:r>
            <a:endParaRPr lang="pl-PL" sz="3000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700" dirty="0" smtClean="0"/>
              <a:t/>
            </a:r>
            <a:br>
              <a:rPr lang="pl-PL" sz="2700" dirty="0" smtClean="0"/>
            </a:br>
            <a:r>
              <a:rPr lang="pl-PL" sz="2700" dirty="0" smtClean="0">
                <a:solidFill>
                  <a:schemeClr val="tx1"/>
                </a:solidFill>
              </a:rPr>
              <a:t>12. </a:t>
            </a:r>
            <a:r>
              <a:rPr lang="pl-PL" sz="2700" dirty="0">
                <a:solidFill>
                  <a:schemeClr val="tx1"/>
                </a:solidFill>
              </a:rPr>
              <a:t>Koszty utrzymania strony internetowej </a:t>
            </a:r>
            <a:r>
              <a:rPr lang="pl-PL" sz="2700" dirty="0">
                <a:solidFill>
                  <a:srgbClr val="FF0000"/>
                </a:solidFill>
              </a:rPr>
              <a:t>www.radabanino.pl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242632"/>
            <a:ext cx="3600399" cy="1531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4400" dirty="0" smtClean="0"/>
              <a:t>DZIĘKUJEMY ZA UWAGĘ</a:t>
            </a:r>
          </a:p>
          <a:p>
            <a:pPr algn="ctr">
              <a:buNone/>
            </a:pPr>
            <a:endParaRPr lang="pl-PL" sz="4400" dirty="0"/>
          </a:p>
          <a:p>
            <a:pPr algn="ctr">
              <a:buNone/>
            </a:pPr>
            <a:r>
              <a:rPr lang="pl-PL" sz="4400" dirty="0" smtClean="0"/>
              <a:t>PYTANIA??</a:t>
            </a:r>
            <a:endParaRPr lang="pl-PL" sz="4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/>
            <a:r>
              <a:rPr lang="pl-PL" dirty="0" smtClean="0"/>
              <a:t>KONIEC</a:t>
            </a:r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171640"/>
              </p:ext>
            </p:extLst>
          </p:nvPr>
        </p:nvGraphicFramePr>
        <p:xfrm>
          <a:off x="0" y="3"/>
          <a:ext cx="9127660" cy="6811090"/>
        </p:xfrm>
        <a:graphic>
          <a:graphicData uri="http://schemas.openxmlformats.org/drawingml/2006/table">
            <a:tbl>
              <a:tblPr firstRow="1" firstCol="1" bandRow="1"/>
              <a:tblGrid>
                <a:gridCol w="668820"/>
                <a:gridCol w="6639484"/>
                <a:gridCol w="1819356"/>
              </a:tblGrid>
              <a:tr h="28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LP.</a:t>
                      </a:r>
                      <a:endParaRPr lang="pl-PL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NAZWA PRZEDSIĘWZIĘCIA</a:t>
                      </a:r>
                      <a:endParaRPr lang="pl-PL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KWOTA PRZEDSIĘWZIĘCIA</a:t>
                      </a:r>
                      <a:endParaRPr lang="pl-PL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Budowa chodnika na ulicy Pszennej o długości 250mb szerokości 2m.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100 000</a:t>
                      </a:r>
                      <a:endParaRPr lang="pl-PL" sz="12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10 opraw świetlnych wraz z słupami na ul. Rolniczej zgodnie z istniejącym projektem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55 000</a:t>
                      </a:r>
                      <a:endParaRPr lang="pl-PL" sz="12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10  opraw świetlnych wraz z słupami na ul. Pszennej zgodnie z istniejącym projektem.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55 000</a:t>
                      </a:r>
                      <a:endParaRPr lang="pl-PL" sz="12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1  oprawy świetlnej wraz z słupem na ul. Miodowej zgodnie z istniejącym projektem.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5 500</a:t>
                      </a:r>
                      <a:endParaRPr lang="pl-PL" sz="12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1  oprawy świetlnej wraz z słupem na ul. </a:t>
                      </a:r>
                      <a:r>
                        <a:rPr lang="pl-PL" sz="1200" dirty="0" err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Halnej</a:t>
                      </a: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 zgodnie z istniejącym projektem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5 500</a:t>
                      </a:r>
                      <a:endParaRPr lang="pl-PL" sz="120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7 opraw świetlnych wraz z słupami na ul. Źródlanej zgodnie z istniejącym projektem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38 500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2 opraw świetlnych wraz z słupami na ul. Lotniczej zgodnie z istniejącym projektem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11 000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3 opraw świetlnych wraz z słupami - parkowych - na ul. Księżycowej na terenie rekreacyjno-sportowym zgodnie z istniejącym projektem.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7 459,91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i montaż elementu wyposażenia SKATEPARK na terenie rekreacyjno-sportowym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50 000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sprzętu służącego poprawie bezpieczeństwa i ochronie przeciwpożarowej mieszkańców: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ZAKUP 6 zestawów mundurów strażackich bojowych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23 000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Doposażenie Szkoły Podstawowej w Baninie oddział ul. Lotnicza w urządzenia na plac zabaw oraz gry i zabawki edukacyjne.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15 000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12.</a:t>
                      </a:r>
                      <a:endParaRPr lang="pl-PL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Koszty utrzymania strony internetowej www.radabanino.pl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 Black" pitchFamily="34" charset="0"/>
                          <a:ea typeface="Calibri"/>
                          <a:cs typeface="Times New Roman"/>
                        </a:rPr>
                        <a:t> 500</a:t>
                      </a:r>
                      <a:endParaRPr lang="pl-PL" sz="12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32566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65807" y="3212976"/>
            <a:ext cx="8229600" cy="2952328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l-PL" sz="6600" b="1" dirty="0" smtClean="0">
              <a:solidFill>
                <a:srgbClr val="FF0000"/>
              </a:solidFill>
              <a:hlinkClick r:id="rId2"/>
            </a:endParaRPr>
          </a:p>
          <a:p>
            <a:pPr marL="109728" indent="0" algn="ctr">
              <a:buNone/>
            </a:pPr>
            <a:r>
              <a:rPr lang="pl-PL" sz="6700" b="1" dirty="0" smtClean="0">
                <a:hlinkClick r:id="rId2"/>
              </a:rPr>
              <a:t>soltysbanino@wp.pl</a:t>
            </a:r>
            <a:endParaRPr lang="pl-PL" sz="6700" b="1" dirty="0" smtClean="0"/>
          </a:p>
          <a:p>
            <a:pPr marL="109728" indent="0" algn="ctr">
              <a:buNone/>
            </a:pPr>
            <a:endParaRPr lang="pl-PL" sz="6700" b="1" dirty="0" smtClean="0"/>
          </a:p>
          <a:p>
            <a:pPr marL="109728" indent="0" algn="ctr">
              <a:buNone/>
            </a:pPr>
            <a:r>
              <a:rPr lang="pl-PL" sz="6700" b="1" dirty="0" smtClean="0">
                <a:hlinkClick r:id="rId3"/>
              </a:rPr>
              <a:t>solectwobanino@wp.pl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 smtClean="0">
                <a:hlinkClick r:id="rId4"/>
              </a:rPr>
              <a:t>www.radabanino.pl</a:t>
            </a:r>
            <a:endParaRPr lang="pl-PL" sz="6700" b="1" dirty="0" smtClean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 smtClean="0">
                <a:hlinkClick r:id="rId5"/>
              </a:rPr>
              <a:t>www.facebook/solectwobanino.pl</a:t>
            </a:r>
            <a:endParaRPr lang="pl-PL" sz="6700" b="1" dirty="0" smtClean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4913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2011</TotalTime>
  <Words>1312</Words>
  <Application>Microsoft Office PowerPoint</Application>
  <PresentationFormat>Pokaz na ekranie (4:3)</PresentationFormat>
  <Paragraphs>218</Paragraphs>
  <Slides>31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Hol</vt:lpstr>
      <vt:lpstr>           WNIOSEK o przyznanie środków z funduszu sołeckiego na 2020r.  </vt:lpstr>
      <vt:lpstr>Prezentacja programu PowerPoint</vt:lpstr>
      <vt:lpstr> Wnioski Rady Sołeckiej do budżetu Gminy Żukowo na rok 2020.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WNIOSEK OPIEWA NA KWOTĘ</vt:lpstr>
      <vt:lpstr>WSPÓLNY WNIOSEK RADY SOŁECKIEJ I MIESZKAŃCÓW SOŁECTWA BANINO  O PRZYZNANIE ŚRODKÓW  Z FUNDUSZU SOŁECKIEGO NA ROK 2020</vt:lpstr>
      <vt:lpstr>Prezentacja programu PowerPoint</vt:lpstr>
      <vt:lpstr>Prezentacja programu PowerPoint</vt:lpstr>
      <vt:lpstr>1. Budowa chodnika na ulicy Pszennej o długości 250mb szerokości 2m.</vt:lpstr>
      <vt:lpstr>2. Zakup i montaż  10 opraw świetlnych wraz z słupami na ul. Rolniczej zgodnie z istniejącym projektem </vt:lpstr>
      <vt:lpstr>3. Zakup i montaż 10 opraw świetlnych wraz z słupami na ul. Pszennej zgodnie z istniejącym projektem </vt:lpstr>
      <vt:lpstr>4. Zakup i montaż 1  oprawy świetlnej wraz z słupem na ul. Miodowej zgodnie z istniejącym projektem. </vt:lpstr>
      <vt:lpstr>5. Zakup i montaż 1 oprawy świetlnej wraz z słupem na ul. Halnej zgodnie z istniejącym projektem. </vt:lpstr>
      <vt:lpstr>6. Zakup i montaż 7 opraw świetlnych wraz z słupami na ul. Źródlanej zgodnie z istniejącym projektem.</vt:lpstr>
      <vt:lpstr>7. Zakup i montaż 2 opraw świetlnych wraz z słupami na ul. Lotniczej zgodnie z istniejącym projektem </vt:lpstr>
      <vt:lpstr>8. Zakup i montaż 3 opraw świetlnych wraz z słupami - parkowych - na ul. Księżycowej na terenie rekreacyjno-sportowym zgodnie z istniejącym projektem. </vt:lpstr>
      <vt:lpstr>Prezentacja programu PowerPoint</vt:lpstr>
      <vt:lpstr>Prezentacja programu PowerPoint</vt:lpstr>
      <vt:lpstr>Prezentacja programu PowerPoint</vt:lpstr>
      <vt:lpstr>10. Zakup sprzętu służącego poprawie bezpieczeństwa i ochronie przeciwpożarowej mieszkańców:   ZAKUP 6 zestawów mundurów strażackich bojowych</vt:lpstr>
      <vt:lpstr>Prezentacja programu PowerPoint</vt:lpstr>
      <vt:lpstr> 12. Koszty utrzymania strony internetowej www.radabanino.pl </vt:lpstr>
      <vt:lpstr>KONIEC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WNIOSEK o przyznanie środków z funduszu sołeckiego na 2016r.</dc:title>
  <dc:creator>KOZA</dc:creator>
  <cp:lastModifiedBy>x</cp:lastModifiedBy>
  <cp:revision>177</cp:revision>
  <dcterms:created xsi:type="dcterms:W3CDTF">2015-09-23T18:28:55Z</dcterms:created>
  <dcterms:modified xsi:type="dcterms:W3CDTF">2019-09-20T16:43:53Z</dcterms:modified>
</cp:coreProperties>
</file>