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1"/>
  </p:notesMasterIdLst>
  <p:sldIdLst>
    <p:sldId id="256" r:id="rId2"/>
    <p:sldId id="280" r:id="rId3"/>
    <p:sldId id="258" r:id="rId4"/>
    <p:sldId id="279" r:id="rId5"/>
    <p:sldId id="281" r:id="rId6"/>
    <p:sldId id="268" r:id="rId7"/>
    <p:sldId id="271" r:id="rId8"/>
    <p:sldId id="272" r:id="rId9"/>
    <p:sldId id="269" r:id="rId10"/>
    <p:sldId id="282" r:id="rId11"/>
    <p:sldId id="289" r:id="rId12"/>
    <p:sldId id="283" r:id="rId13"/>
    <p:sldId id="284" r:id="rId14"/>
    <p:sldId id="285" r:id="rId15"/>
    <p:sldId id="286" r:id="rId16"/>
    <p:sldId id="287" r:id="rId17"/>
    <p:sldId id="288" r:id="rId18"/>
    <p:sldId id="290" r:id="rId19"/>
    <p:sldId id="291" r:id="rId20"/>
    <p:sldId id="292" r:id="rId21"/>
    <p:sldId id="293" r:id="rId22"/>
    <p:sldId id="294" r:id="rId23"/>
    <p:sldId id="295" r:id="rId24"/>
    <p:sldId id="261" r:id="rId25"/>
    <p:sldId id="270" r:id="rId26"/>
    <p:sldId id="296" r:id="rId27"/>
    <p:sldId id="297" r:id="rId28"/>
    <p:sldId id="274" r:id="rId29"/>
    <p:sldId id="298" r:id="rId30"/>
  </p:sldIdLst>
  <p:sldSz cx="9144000" cy="5143500" type="screen16x9"/>
  <p:notesSz cx="6858000" cy="9144000"/>
  <p:defaultTextStyle>
    <a:lvl1pPr marL="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0" autoAdjust="0"/>
    <p:restoredTop sz="87621" autoAdjust="0"/>
  </p:normalViewPr>
  <p:slideViewPr>
    <p:cSldViewPr>
      <p:cViewPr>
        <p:scale>
          <a:sx n="95" d="100"/>
          <a:sy n="95" d="100"/>
        </p:scale>
        <p:origin x="-474" y="1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pl-PL" sz="1200"/>
            </a:lvl1pPr>
            <a:extLst/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pl-PL" sz="1200"/>
            </a:lvl1pPr>
            <a:extLst/>
          </a:lstStyle>
          <a:p>
            <a:fld id="{A8ADFD5B-A66C-449C-B6E8-FB716D07777D}" type="datetimeFigureOut">
              <a:rPr lang="cs-CZ"/>
              <a:pPr/>
              <a:t>14.2.2020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pl-PL" sz="1200"/>
            </a:lvl1pPr>
            <a:extLst/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pl-PL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41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6</a:t>
            </a:fld>
            <a:endParaRPr 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9</a:t>
            </a:fld>
            <a:endParaRPr 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14</a:t>
            </a:fld>
            <a:endParaRPr 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15</a:t>
            </a:fld>
            <a:endParaRPr lang="pl-P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16</a:t>
            </a:fld>
            <a:endParaRPr lang="pl-P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17</a:t>
            </a:fld>
            <a:endParaRPr lang="pl-P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18</a:t>
            </a:fld>
            <a:endParaRPr lang="pl-PL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19</a:t>
            </a:fld>
            <a:endParaRPr lang="pl-PL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21</a:t>
            </a:fld>
            <a:endParaRPr lang="pl-PL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22</a:t>
            </a:fld>
            <a:endParaRPr lang="pl-PL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23</a:t>
            </a:fld>
            <a:endParaRPr lang="pl-PL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24</a:t>
            </a:fld>
            <a:endParaRPr lang="pl-PL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25</a:t>
            </a:fld>
            <a:endParaRPr lang="pl-PL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26</a:t>
            </a:fld>
            <a:endParaRPr lang="pl-PL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27</a:t>
            </a:fld>
            <a:endParaRPr lang="pl-PL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28</a:t>
            </a:fld>
            <a:endParaRPr lang="pl-PL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CA5D3BF3-D352-46FC-8343-31F56E6730EA}" type="slidenum">
              <a:rPr lang="pl-PL" smtClean="0"/>
              <a:pPr/>
              <a:t>29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pl-PL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kumimoji="0" lang="pl-PL" smtClean="0"/>
              <a:t>Kliknij, aby edytować styl wzorca podtytułu</a:t>
            </a:r>
            <a:endParaRPr kumimoji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pl-PL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pl-PL">
                <a:solidFill>
                  <a:srgbClr val="FFFFFF"/>
                </a:solidFill>
              </a:rPr>
              <a:pPr algn="ctr"/>
              <a:t>2020-02-14</a:t>
            </a:fld>
            <a:endParaRPr kumimoji="0" lang="pl-PL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pl-PL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pl-PL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pl-PL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pl-PL">
                <a:solidFill>
                  <a:schemeClr val="tx2"/>
                </a:solidFill>
              </a:rPr>
              <a:pPr/>
              <a:t>‹#›</a:t>
            </a:fld>
            <a:endParaRPr kumimoji="0" lang="pl-PL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pl-PL" cap="all" baseline="0"/>
            </a:lvl1pPr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4606EA6-EFEA-4C30-9264-4F9291A5780D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l-PL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pl-PL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pl-PL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pl-PL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pl-PL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pl-PL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pl-PL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pl-PL"/>
              <a:t>Kliknij, aby edytować styl wzorca tytułów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F9F07-3BC7-4570-B054-79111B0A380C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pl-PL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pl-PL" sz="2400" b="1">
                <a:solidFill>
                  <a:srgbClr val="FFFFFF"/>
                </a:solidFill>
              </a:rPr>
              <a:pPr algn="ctr"/>
              <a:t>‹#›</a:t>
            </a:fld>
            <a:endParaRPr kumimoji="0" lang="pl-PL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extLst/>
          </a:lstStyle>
          <a:p>
            <a:endParaRPr kumimoji="0"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pl-PL"/>
            </a:lvl1pPr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extLst/>
          </a:lstStyle>
          <a:p>
            <a:fld id="{E4606EA6-EFEA-4C30-9264-4F9291A5780D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>
            <a:extLst/>
          </a:lstStyle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>
            <a:extLst/>
          </a:lstStyle>
          <a:p>
            <a:endParaRPr kumimoji="0" lang="pl-PL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pl-PL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pl-PL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DFADB5D-B7A0-47E3-AD2D-B1A6F8614213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l-PL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pl-PL">
                <a:solidFill>
                  <a:srgbClr val="FFFFFF"/>
                </a:solidFill>
              </a:rPr>
              <a:pPr/>
              <a:t>‹#›</a:t>
            </a:fld>
            <a:endParaRPr kumimoji="0" lang="pl-PL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2968126-03FC-49C0-B9B8-2B561CCC3D90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pl-PL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pl-PL">
                <a:solidFill>
                  <a:schemeClr val="tx2"/>
                </a:solidFill>
              </a:rPr>
              <a:pPr/>
              <a:t>‹#›</a:t>
            </a:fld>
            <a:endParaRPr kumimoji="0" lang="pl-PL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pl-PL" sz="4200" b="0"/>
            </a:lvl1pPr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49A8198-4617-485E-9585-4840B69DBBA6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l-PL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pl-PL">
                <a:solidFill>
                  <a:srgbClr val="FFFFFF"/>
                </a:solidFill>
              </a:rPr>
              <a:pPr/>
              <a:t>‹#›</a:t>
            </a:fld>
            <a:endParaRPr kumimoji="0" lang="pl-PL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pl-PL" sz="1800"/>
            </a:lvl1pPr>
            <a:lvl2pPr eaLnBrk="1" latinLnBrk="0" hangingPunct="1">
              <a:buNone/>
              <a:defRPr kumimoji="0" lang="pl-PL" sz="1200"/>
            </a:lvl2pPr>
            <a:lvl3pPr eaLnBrk="1" latinLnBrk="0" hangingPunct="1">
              <a:buNone/>
              <a:defRPr kumimoji="0" lang="pl-PL" sz="1000"/>
            </a:lvl3pPr>
            <a:lvl4pPr eaLnBrk="1" latinLnBrk="0" hangingPunct="1">
              <a:buNone/>
              <a:defRPr kumimoji="0" lang="pl-PL" sz="900"/>
            </a:lvl4pPr>
            <a:lvl5pPr eaLnBrk="1" latinLnBrk="0" hangingPunct="1">
              <a:buNone/>
              <a:defRPr kumimoji="0" lang="pl-PL"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pl-PL" sz="3200"/>
            </a:lvl1pPr>
            <a:extLst/>
          </a:lstStyle>
          <a:p>
            <a:r>
              <a:rPr kumimoji="0" lang="pl-PL" smtClean="0"/>
              <a:t>Przeciągnij obraz na symbol zastępczy lub kliknij ikonę, aby go dodać</a:t>
            </a:r>
            <a:endParaRPr kumimoji="0"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pl-PL" sz="1700"/>
            </a:lvl1pPr>
            <a:lvl2pPr eaLnBrk="1" latinLnBrk="0" hangingPunct="1">
              <a:buFontTx/>
              <a:buNone/>
              <a:defRPr kumimoji="0" lang="pl-PL" sz="1200"/>
            </a:lvl2pPr>
            <a:lvl3pPr eaLnBrk="1" latinLnBrk="0" hangingPunct="1">
              <a:buFontTx/>
              <a:buNone/>
              <a:defRPr kumimoji="0" lang="pl-PL" sz="1000"/>
            </a:lvl3pPr>
            <a:lvl4pPr eaLnBrk="1" latinLnBrk="0" hangingPunct="1">
              <a:buFontTx/>
              <a:buNone/>
              <a:defRPr kumimoji="0" lang="pl-PL" sz="900"/>
            </a:lvl4pPr>
            <a:lvl5pPr eaLnBrk="1" latinLnBrk="0" hangingPunct="1">
              <a:buFontTx/>
              <a:buNone/>
              <a:defRPr kumimoji="0" lang="pl-PL"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pl-PL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>
            <a:extLst/>
          </a:lstStyle>
          <a:p>
            <a:fld id="{E4606EA6-EFEA-4C30-9264-4F9291A5780D}" type="datetime1">
              <a:rPr kumimoji="0" lang="cs-CZ"/>
              <a:pPr/>
              <a:t>14.2.2020</a:t>
            </a:fld>
            <a:endParaRPr kumimoji="0" lang="pl-PL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pl-PL" sz="2800"/>
            </a:lvl1pPr>
            <a:extLst/>
          </a:lstStyle>
          <a:p>
            <a:pPr algn="ctr"/>
            <a:fld id="{8F82E0A0-C266-4798-8C8F-B9F91E9DA37E}" type="slidenum">
              <a:rPr kumimoji="0" lang="pl-PL" sz="2800" b="1">
                <a:solidFill>
                  <a:srgbClr val="FFFFFF"/>
                </a:solidFill>
              </a:rPr>
              <a:pPr algn="ctr"/>
              <a:t>‹#›</a:t>
            </a:fld>
            <a:endParaRPr kumimoji="0" lang="pl-PL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>
            <a:extLst/>
          </a:lstStyle>
          <a:p>
            <a:endParaRPr kumimoji="0"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pl-PL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cs-CZ"/>
              <a:pPr/>
              <a:t>14.2.2020</a:t>
            </a:fld>
            <a:endParaRPr kumimoji="0" lang="pl-PL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pl-PL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pl-PL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pl-PL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pl-PL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pl-PL" smtClean="0"/>
              <a:t>Kliknij, aby edyt. styl wz. tyt.</a:t>
            </a:r>
            <a:endParaRPr kumimoji="0"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pl-PL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pl-PL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pl-PL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pl-PL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pl-PL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pl-PL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962150"/>
            <a:ext cx="6477000" cy="2419350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pl-PL" b="1" dirty="0"/>
              <a:t>Sprawozdanie</a:t>
            </a:r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z działalności Sołtysa</a:t>
            </a:r>
            <a:r>
              <a:rPr lang="pl-PL" dirty="0"/>
              <a:t/>
            </a:r>
            <a:br>
              <a:rPr lang="pl-PL" dirty="0"/>
            </a:br>
            <a:r>
              <a:rPr lang="pl-PL" b="1" dirty="0"/>
              <a:t>i Rady Sołeckiej w Baninie za rok 2019</a:t>
            </a: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38150"/>
            <a:ext cx="1828800" cy="1389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457200" y="895350"/>
            <a:ext cx="8382000" cy="3486150"/>
          </a:xfrm>
        </p:spPr>
        <p:txBody>
          <a:bodyPr>
            <a:normAutofit fontScale="90000"/>
          </a:bodyPr>
          <a:lstStyle>
            <a:extLst/>
          </a:lstStyle>
          <a:p>
            <a:r>
              <a:rPr lang="pl-PL" b="1" dirty="0"/>
              <a:t>Sołtys :</a:t>
            </a:r>
            <a:r>
              <a:rPr lang="pl-PL" dirty="0"/>
              <a:t> Wojciech Koza-Zatoński</a:t>
            </a:r>
            <a:br>
              <a:rPr lang="pl-PL" dirty="0"/>
            </a:br>
            <a:r>
              <a:rPr lang="pl-PL" b="1" dirty="0"/>
              <a:t>Rada Sołecka w składzie: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Urszula </a:t>
            </a:r>
            <a:r>
              <a:rPr lang="pl-PL" dirty="0" err="1"/>
              <a:t>Teska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Karolina Kordas-</a:t>
            </a:r>
            <a:r>
              <a:rPr lang="pl-PL" dirty="0" err="1"/>
              <a:t>Stępska</a:t>
            </a:r>
            <a:r>
              <a:rPr lang="pl-PL" dirty="0"/>
              <a:t/>
            </a:r>
            <a:br>
              <a:rPr lang="pl-PL" dirty="0"/>
            </a:br>
            <a:r>
              <a:rPr lang="pl-PL" dirty="0"/>
              <a:t>Łukasz Klecha</a:t>
            </a:r>
            <a:br>
              <a:rPr lang="pl-PL" dirty="0"/>
            </a:br>
            <a:r>
              <a:rPr lang="pl-PL" dirty="0"/>
              <a:t>Paweł Richter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>
            <a:extLst/>
          </a:lstStyle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963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305800" cy="3276600"/>
          </a:xfrm>
        </p:spPr>
        <p:txBody>
          <a:bodyPr anchor="ctr">
            <a:normAutofit fontScale="85000" lnSpcReduction="20000"/>
          </a:bodyPr>
          <a:lstStyle>
            <a:extLst/>
          </a:lstStyle>
          <a:p>
            <a:r>
              <a:rPr lang="pl-PL" sz="3200" b="1" dirty="0"/>
              <a:t>W roku 2019</a:t>
            </a:r>
            <a:r>
              <a:rPr lang="pl-PL" sz="3200" dirty="0"/>
              <a:t> zorganizowano 2 zebrania wiejskie, 12 spotkań Rady Sołeckiej oraz 6 spotkań z mieszkańcami.  Ponadto, Sołtys oraz członkowie Rady Sołeckiej interweniowali wielokrotnie na bieżące prośby Mieszkańców w celu poszukiwania rozwiązań lokalnych problemów.</a:t>
            </a:r>
          </a:p>
          <a:p>
            <a:r>
              <a:rPr lang="pl-PL" sz="3200" dirty="0"/>
              <a:t>Sołtys wraz z Radą Sołecką w roku 2019 zajmował się sprawami bieżącymi pojawiającymi się w trakcie roku jak również kontynuacją zadań z minionego roku.</a:t>
            </a:r>
          </a:p>
          <a:p>
            <a:pPr marL="0" lvl="1" indent="0">
              <a:buNone/>
            </a:pPr>
            <a:endParaRPr lang="pl-PL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l-PL" sz="1600" b="1" dirty="0"/>
              <a:t>W sołectwie przy pomocy Urzędu Gminy, Radnych Gminnych, Starostwa Powiatowego oraz firm współpracujących a także mieszkańców zrealizowano następujące zadania: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85800" y="1352550"/>
            <a:ext cx="8077200" cy="3429000"/>
          </a:xfrm>
        </p:spPr>
        <p:txBody>
          <a:bodyPr anchor="ctr">
            <a:normAutofit fontScale="62500" lnSpcReduction="20000"/>
          </a:bodyPr>
          <a:lstStyle>
            <a:extLst/>
          </a:lstStyle>
          <a:p>
            <a:r>
              <a:rPr lang="pl-PL" sz="3200" dirty="0"/>
              <a:t>- Modernizowano drogi poprzez ułożenie płyt YOMB, </a:t>
            </a:r>
          </a:p>
          <a:p>
            <a:r>
              <a:rPr lang="pl-PL" sz="3200" dirty="0"/>
              <a:t>- Kontynuacja budowy skrzyżowań równorzędnych,</a:t>
            </a:r>
          </a:p>
          <a:p>
            <a:r>
              <a:rPr lang="pl-PL" sz="3200" dirty="0"/>
              <a:t>- Kontynuacja budowy wyniesionych skrzyżowań,</a:t>
            </a:r>
          </a:p>
          <a:p>
            <a:r>
              <a:rPr lang="pl-PL" sz="3200" dirty="0"/>
              <a:t>- Poprawiano stan dróg poprzez równanie oraz uzupełnianie tłuczniem</a:t>
            </a:r>
          </a:p>
          <a:p>
            <a:r>
              <a:rPr lang="pl-PL" sz="3200" dirty="0"/>
              <a:t>- Wykonano nawierzchnię asfaltową na ulicy Tuchomskiej</a:t>
            </a:r>
          </a:p>
          <a:p>
            <a:r>
              <a:rPr lang="pl-PL" sz="3200" dirty="0"/>
              <a:t>- Wykonano nawierzchnię asfaltową na ulicy Borowieckiej</a:t>
            </a:r>
          </a:p>
          <a:p>
            <a:r>
              <a:rPr lang="pl-PL" sz="3200" dirty="0"/>
              <a:t>- Postawiono dodatkowe punkty świetlne</a:t>
            </a:r>
          </a:p>
          <a:p>
            <a:r>
              <a:rPr lang="pl-PL" sz="3200" dirty="0"/>
              <a:t>- Koordynowano inwestycje prowadzone na terenie sołectwa</a:t>
            </a:r>
          </a:p>
          <a:p>
            <a:r>
              <a:rPr lang="pl-PL" sz="3200" dirty="0"/>
              <a:t>- Opiniowano oraz proponowano inwestycje w ramach Funduszu </a:t>
            </a:r>
            <a:r>
              <a:rPr lang="pl-PL" sz="3200" dirty="0" smtClean="0"/>
              <a:t>Sołeckiego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5568652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85800" y="1352550"/>
            <a:ext cx="8077200" cy="3429000"/>
          </a:xfrm>
        </p:spPr>
        <p:txBody>
          <a:bodyPr anchor="ctr">
            <a:normAutofit fontScale="62500" lnSpcReduction="20000"/>
          </a:bodyPr>
          <a:lstStyle>
            <a:extLst/>
          </a:lstStyle>
          <a:p>
            <a:r>
              <a:rPr lang="pl-PL" sz="3200" dirty="0"/>
              <a:t>- Prowadzenie strony internetowej www.radabanino.pl oraz profilu na FB/Sołectwo Banino</a:t>
            </a:r>
          </a:p>
          <a:p>
            <a:r>
              <a:rPr lang="pl-PL" sz="3200" dirty="0"/>
              <a:t>- Złożono wnioski do budżetu Gminy </a:t>
            </a:r>
          </a:p>
          <a:p>
            <a:r>
              <a:rPr lang="pl-PL" sz="3200" dirty="0"/>
              <a:t>- Złożono 49 pism w różnych sprawach do UG Żukowo i Starostwa Powiatowego w Kartuzach.</a:t>
            </a:r>
          </a:p>
          <a:p>
            <a:r>
              <a:rPr lang="pl-PL" sz="3200" dirty="0"/>
              <a:t>- Złożono 28 pisma drogą elektroniczną do różnych instytucji </a:t>
            </a:r>
          </a:p>
          <a:p>
            <a:r>
              <a:rPr lang="pl-PL" sz="3200" dirty="0"/>
              <a:t>- Otrzymano 43 pisma</a:t>
            </a:r>
          </a:p>
          <a:p>
            <a:r>
              <a:rPr lang="pl-PL" sz="3200" dirty="0"/>
              <a:t>- Zorganizowano zajęcia siatkówki i koszykówki dla dorosłych.</a:t>
            </a:r>
          </a:p>
          <a:p>
            <a:r>
              <a:rPr lang="pl-PL" sz="3200" dirty="0"/>
              <a:t>- Wykonano projekt oświetlenia ulicy Lotniczej</a:t>
            </a:r>
          </a:p>
          <a:p>
            <a:r>
              <a:rPr lang="pl-PL" sz="3200" dirty="0"/>
              <a:t>- Zakupiono i zamontowano oświetlenie uliczne w okolicy Ronda Labudy </a:t>
            </a:r>
          </a:p>
        </p:txBody>
      </p:sp>
    </p:spTree>
    <p:extLst>
      <p:ext uri="{BB962C8B-B14F-4D97-AF65-F5344CB8AC3E}">
        <p14:creationId xmlns:p14="http://schemas.microsoft.com/office/powerpoint/2010/main" val="1829218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extLst/>
          </a:lstStyle>
          <a:p>
            <a:r>
              <a:rPr lang="pl-PL" sz="3200" dirty="0"/>
              <a:t>- Zorganizowano akcję „Sprzątanie Świata”</a:t>
            </a:r>
          </a:p>
        </p:txBody>
      </p:sp>
      <p:pic>
        <p:nvPicPr>
          <p:cNvPr id="5" name="Symbol zastępczy zawartości 4" descr="54520538_2174954625906233_410117828570513408_n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262" r="-37262"/>
          <a:stretch>
            <a:fillRect/>
          </a:stretch>
        </p:blipFill>
        <p:spPr>
          <a:xfrm>
            <a:off x="2362200" y="1504950"/>
            <a:ext cx="3886200" cy="3268625"/>
          </a:xfrm>
        </p:spPr>
      </p:pic>
    </p:spTree>
    <p:extLst>
      <p:ext uri="{BB962C8B-B14F-4D97-AF65-F5344CB8AC3E}">
        <p14:creationId xmlns:p14="http://schemas.microsoft.com/office/powerpoint/2010/main" val="4296705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l-PL" dirty="0" smtClean="0"/>
              <a:t>- Zorganizowano </a:t>
            </a:r>
            <a:r>
              <a:rPr lang="pl-PL" dirty="0" err="1" smtClean="0"/>
              <a:t>plogging</a:t>
            </a:r>
            <a:endParaRPr lang="pl-PL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886200" cy="3200400"/>
          </a:xfrm>
        </p:spPr>
        <p:txBody>
          <a:bodyPr anchor="ctr"/>
          <a:lstStyle>
            <a:extLst/>
          </a:lstStyle>
          <a:p>
            <a:pPr marL="274320" lvl="1"/>
            <a:r>
              <a:rPr lang="pl-PL" dirty="0" err="1" smtClean="0"/>
              <a:t>Plogging</a:t>
            </a:r>
            <a:r>
              <a:rPr lang="pl-PL" dirty="0" smtClean="0"/>
              <a:t> czyli jogging i zbieranie śmieci</a:t>
            </a:r>
          </a:p>
        </p:txBody>
      </p:sp>
      <p:pic>
        <p:nvPicPr>
          <p:cNvPr id="5" name="Symbol zastępczy zawartości 4" descr="sei_38779320-bbe9.jpg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23" r="12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56550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l-PL" sz="2800" dirty="0"/>
              <a:t>- Zorganizowano sadzenie cebulek kwiatów (3400 cebulek + </a:t>
            </a:r>
            <a:r>
              <a:rPr lang="pl-PL" sz="2800" dirty="0" err="1"/>
              <a:t>lilowce</a:t>
            </a:r>
            <a:r>
              <a:rPr lang="pl-PL" sz="2800" dirty="0"/>
              <a:t> i funkie)</a:t>
            </a:r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428750"/>
            <a:ext cx="2308493" cy="3268663"/>
          </a:xfrm>
        </p:spPr>
      </p:pic>
    </p:spTree>
    <p:extLst>
      <p:ext uri="{BB962C8B-B14F-4D97-AF65-F5344CB8AC3E}">
        <p14:creationId xmlns:p14="http://schemas.microsoft.com/office/powerpoint/2010/main" val="10705857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extLst/>
          </a:lstStyle>
          <a:p>
            <a:r>
              <a:rPr lang="pl-PL" sz="3200" dirty="0"/>
              <a:t>- Zorganizowano festyn charytatywny „Pomocna dłoń dla Pauliny”</a:t>
            </a:r>
          </a:p>
        </p:txBody>
      </p:sp>
      <p:pic>
        <p:nvPicPr>
          <p:cNvPr id="6" name="Symbol zastępczy zawartości 5" descr="61291152_2285660908168937_1483142023664893952_n.jpg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679" r="-33679"/>
          <a:stretch>
            <a:fillRect/>
          </a:stretch>
        </p:blipFill>
        <p:spPr>
          <a:xfrm>
            <a:off x="2438400" y="1352550"/>
            <a:ext cx="3886200" cy="3268625"/>
          </a:xfrm>
        </p:spPr>
      </p:pic>
    </p:spTree>
    <p:extLst>
      <p:ext uri="{BB962C8B-B14F-4D97-AF65-F5344CB8AC3E}">
        <p14:creationId xmlns:p14="http://schemas.microsoft.com/office/powerpoint/2010/main" val="31043723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8153400" cy="685800"/>
          </a:xfrm>
        </p:spPr>
        <p:txBody>
          <a:bodyPr>
            <a:noAutofit/>
          </a:bodyPr>
          <a:lstStyle>
            <a:extLst/>
          </a:lstStyle>
          <a:p>
            <a:r>
              <a:rPr lang="pl-PL" sz="3200" dirty="0"/>
              <a:t>- Wspieraliśmy charytatywny „Piknik dla Jasia”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352550"/>
            <a:ext cx="233497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7153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8153400" cy="685800"/>
          </a:xfrm>
        </p:spPr>
        <p:txBody>
          <a:bodyPr>
            <a:noAutofit/>
          </a:bodyPr>
          <a:lstStyle>
            <a:extLst/>
          </a:lstStyle>
          <a:p>
            <a:r>
              <a:rPr lang="pl-PL" sz="3200" dirty="0"/>
              <a:t>- Zorganizowano I Kiermasz Świąteczny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52550"/>
            <a:ext cx="2514600" cy="3560041"/>
          </a:xfrm>
        </p:spPr>
      </p:pic>
    </p:spTree>
    <p:extLst>
      <p:ext uri="{BB962C8B-B14F-4D97-AF65-F5344CB8AC3E}">
        <p14:creationId xmlns:p14="http://schemas.microsoft.com/office/powerpoint/2010/main" val="16070674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8153400" cy="685800"/>
          </a:xfrm>
        </p:spPr>
        <p:txBody>
          <a:bodyPr>
            <a:noAutofit/>
          </a:bodyPr>
          <a:lstStyle>
            <a:extLst/>
          </a:lstStyle>
          <a:p>
            <a:r>
              <a:rPr lang="pl-PL" sz="3200" dirty="0"/>
              <a:t>- Współorganizacja „Finału WOŚP w Baninie”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52550"/>
            <a:ext cx="2608120" cy="3268663"/>
          </a:xfrm>
        </p:spPr>
      </p:pic>
    </p:spTree>
    <p:extLst>
      <p:ext uri="{BB962C8B-B14F-4D97-AF65-F5344CB8AC3E}">
        <p14:creationId xmlns:p14="http://schemas.microsoft.com/office/powerpoint/2010/main" val="34214218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285750"/>
            <a:ext cx="8153400" cy="685800"/>
          </a:xfrm>
        </p:spPr>
        <p:txBody>
          <a:bodyPr>
            <a:noAutofit/>
          </a:bodyPr>
          <a:lstStyle>
            <a:extLst/>
          </a:lstStyle>
          <a:p>
            <a:r>
              <a:rPr lang="pl-PL" sz="2800" dirty="0"/>
              <a:t>- Zorganizowano „Charytatywny Bal Sylwestrowy”</a:t>
            </a:r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1352550"/>
            <a:ext cx="2540140" cy="3591918"/>
          </a:xfrm>
        </p:spPr>
      </p:pic>
    </p:spTree>
    <p:extLst>
      <p:ext uri="{BB962C8B-B14F-4D97-AF65-F5344CB8AC3E}">
        <p14:creationId xmlns:p14="http://schemas.microsoft.com/office/powerpoint/2010/main" val="2740734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8153400" cy="838200"/>
          </a:xfrm>
        </p:spPr>
        <p:txBody>
          <a:bodyPr>
            <a:noAutofit/>
          </a:bodyPr>
          <a:lstStyle>
            <a:extLst/>
          </a:lstStyle>
          <a:p>
            <a:r>
              <a:rPr lang="pl-PL" sz="2800" dirty="0" smtClean="0"/>
              <a:t>- </a:t>
            </a:r>
            <a:r>
              <a:rPr lang="pl-PL" sz="2800" dirty="0"/>
              <a:t>Patronat i zakup nagród FAIR PLAY na Mistrzostwa Szkoły w TRÓJBOJU LEKKOATLETYCZNYM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1428750"/>
            <a:ext cx="4267200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4191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8153400" cy="838200"/>
          </a:xfrm>
        </p:spPr>
        <p:txBody>
          <a:bodyPr>
            <a:noAutofit/>
          </a:bodyPr>
          <a:lstStyle>
            <a:extLst/>
          </a:lstStyle>
          <a:p>
            <a:r>
              <a:rPr lang="pl-PL" sz="2800" dirty="0"/>
              <a:t>- Patronat i zakup nagród FAIR PLAY na I Ogólnopolski Kaszubski Turniej Piłki Ręcznej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352550"/>
            <a:ext cx="2590800" cy="3663252"/>
          </a:xfrm>
        </p:spPr>
      </p:pic>
    </p:spTree>
    <p:extLst>
      <p:ext uri="{BB962C8B-B14F-4D97-AF65-F5344CB8AC3E}">
        <p14:creationId xmlns:p14="http://schemas.microsoft.com/office/powerpoint/2010/main" val="1991713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8153400" cy="838200"/>
          </a:xfrm>
        </p:spPr>
        <p:txBody>
          <a:bodyPr>
            <a:noAutofit/>
          </a:bodyPr>
          <a:lstStyle>
            <a:extLst/>
          </a:lstStyle>
          <a:p>
            <a:r>
              <a:rPr lang="pl-PL" sz="2800" dirty="0"/>
              <a:t>- Patronat i zakup nagród FAIR PLAY na Dzień Tenisa w Gminie Żukowo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504950"/>
            <a:ext cx="4267200" cy="3200400"/>
          </a:xfrm>
        </p:spPr>
      </p:pic>
    </p:spTree>
    <p:extLst>
      <p:ext uri="{BB962C8B-B14F-4D97-AF65-F5344CB8AC3E}">
        <p14:creationId xmlns:p14="http://schemas.microsoft.com/office/powerpoint/2010/main" val="31564969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8153400" cy="838200"/>
          </a:xfrm>
        </p:spPr>
        <p:txBody>
          <a:bodyPr>
            <a:noAutofit/>
          </a:bodyPr>
          <a:lstStyle>
            <a:extLst/>
          </a:lstStyle>
          <a:p>
            <a:r>
              <a:rPr lang="pl-PL" sz="2800" dirty="0"/>
              <a:t>- Patronat i zakup nagród FAIR PLAY na IV MISTRZOSTWA AKADEMII JUDO DRAGON W BANINIE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352549"/>
            <a:ext cx="4570172" cy="342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1736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8153400" cy="838200"/>
          </a:xfrm>
        </p:spPr>
        <p:txBody>
          <a:bodyPr>
            <a:noAutofit/>
          </a:bodyPr>
          <a:lstStyle>
            <a:extLst/>
          </a:lstStyle>
          <a:p>
            <a:r>
              <a:rPr lang="pl-PL" sz="2800" b="1" dirty="0"/>
              <a:t>- INWESTYCJE ZREALIZOWANE Z FS 2019</a:t>
            </a:r>
            <a:endParaRPr lang="pl-PL" sz="2800" dirty="0"/>
          </a:p>
        </p:txBody>
      </p:sp>
      <p:sp>
        <p:nvSpPr>
          <p:cNvPr id="3" name="Prostokąt 2"/>
          <p:cNvSpPr/>
          <p:nvPr/>
        </p:nvSpPr>
        <p:spPr>
          <a:xfrm>
            <a:off x="838200" y="1145758"/>
            <a:ext cx="7696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1.	Zakup i montaż 9 opraw świetlnych wraz z słupami na ul. Rolniczej zgodnie z istniejącym projektem.	49 500</a:t>
            </a:r>
          </a:p>
          <a:p>
            <a:pPr fontAlgn="base"/>
            <a:r>
              <a:rPr lang="pl-PL" dirty="0"/>
              <a:t>2.	Zakup i montaż 3 opraw świetlnych wraz z słupami na ul. Źródlanej zgodnie z istniejącym projektem</a:t>
            </a:r>
            <a:r>
              <a:rPr lang="pl-PL" dirty="0" smtClean="0"/>
              <a:t>. </a:t>
            </a:r>
            <a:r>
              <a:rPr lang="pl-PL" dirty="0"/>
              <a:t>(REALIZACJA W ROKU 2020)	16500</a:t>
            </a:r>
          </a:p>
          <a:p>
            <a:pPr fontAlgn="base"/>
            <a:r>
              <a:rPr lang="pl-PL" dirty="0"/>
              <a:t>3.	Zakup i montaż 5 opraw świetlnych wraz z słupami na ul. Pszennej zgodnie z istniejącym projektem.	27 500</a:t>
            </a:r>
          </a:p>
          <a:p>
            <a:pPr fontAlgn="base"/>
            <a:r>
              <a:rPr lang="pl-PL" dirty="0"/>
              <a:t>4.	Zakup i montaż 3 opraw świetlnych wraz z słupami na ul. Polnej zgodnie z istniejącym projektem.	16 500</a:t>
            </a:r>
          </a:p>
          <a:p>
            <a:pPr fontAlgn="base"/>
            <a:r>
              <a:rPr lang="pl-PL" dirty="0"/>
              <a:t>5.	Zakup i montaż 3 opraw świetlnych wraz z słupami na ul. Sportowej zgodnie z tworzonym projektem</a:t>
            </a:r>
            <a:r>
              <a:rPr lang="pl-PL" dirty="0" smtClean="0"/>
              <a:t>. </a:t>
            </a:r>
            <a:r>
              <a:rPr lang="pl-PL" dirty="0"/>
              <a:t>(REALIZACJA W ROKU 2020)	16 500</a:t>
            </a:r>
          </a:p>
          <a:p>
            <a:pPr fontAlgn="base"/>
            <a:r>
              <a:rPr lang="pl-PL" dirty="0"/>
              <a:t>6.	Zakup i montaż 2 opraw świetlnych wraz z słupami na ul. Żeglarskiej zgodnie z istniejącym projektem.	11 000</a:t>
            </a:r>
          </a:p>
          <a:p>
            <a:pPr fontAlgn="base"/>
            <a:r>
              <a:rPr lang="pl-PL" dirty="0"/>
              <a:t>7.	Zakup i montaż 2 opraw świetlnych wraz z słupami na ul. Słonecznej zgodnie z istniejącym projektem.	11 000</a:t>
            </a:r>
          </a:p>
        </p:txBody>
      </p:sp>
    </p:spTree>
    <p:extLst>
      <p:ext uri="{BB962C8B-B14F-4D97-AF65-F5344CB8AC3E}">
        <p14:creationId xmlns:p14="http://schemas.microsoft.com/office/powerpoint/2010/main" val="36539969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27314" y="1352550"/>
            <a:ext cx="76962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dirty="0"/>
              <a:t>8.	Wykonanie projektu oświetlenia na ulicy Sportowej. 700mb	9 000</a:t>
            </a:r>
          </a:p>
          <a:p>
            <a:pPr fontAlgn="base"/>
            <a:r>
              <a:rPr lang="pl-PL" dirty="0"/>
              <a:t>9.	Wykonanie projektu oświetlenia na ulicy Rubinowej </a:t>
            </a:r>
            <a:r>
              <a:rPr lang="pl-PL" dirty="0" smtClean="0"/>
              <a:t>1100mb 14 </a:t>
            </a:r>
            <a:r>
              <a:rPr lang="pl-PL" dirty="0"/>
              <a:t>000</a:t>
            </a:r>
          </a:p>
          <a:p>
            <a:pPr fontAlgn="base"/>
            <a:r>
              <a:rPr lang="pl-PL" dirty="0"/>
              <a:t>10.	Wykonanie projektu oświetlenia na ulicy Wesołej. 500mb	6 000</a:t>
            </a:r>
          </a:p>
          <a:p>
            <a:pPr fontAlgn="base"/>
            <a:r>
              <a:rPr lang="pl-PL" dirty="0"/>
              <a:t>11.	Wykonanie projektu oświetlenia na ulicy Kubusia Puchatka. 1200mb	15 000</a:t>
            </a:r>
          </a:p>
          <a:p>
            <a:pPr fontAlgn="base"/>
            <a:r>
              <a:rPr lang="pl-PL" dirty="0"/>
              <a:t>12.	Wykonanie projektu oświetlenia na ulicy Bajecznej 1000mb	12 500</a:t>
            </a:r>
          </a:p>
          <a:p>
            <a:pPr fontAlgn="base"/>
            <a:r>
              <a:rPr lang="pl-PL" dirty="0"/>
              <a:t>13.	Wykonanie projektu oświetlenia na ulicy </a:t>
            </a:r>
            <a:r>
              <a:rPr lang="pl-PL" dirty="0" err="1"/>
              <a:t>Halnej</a:t>
            </a:r>
            <a:r>
              <a:rPr lang="pl-PL" dirty="0"/>
              <a:t> 450mb	5 000</a:t>
            </a:r>
          </a:p>
          <a:p>
            <a:pPr fontAlgn="base"/>
            <a:r>
              <a:rPr lang="pl-PL" dirty="0"/>
              <a:t>14.	Wykonanie projektu oświetlenia na ulicy Jasia i Małgosi włącznie z fragmentem ulicy Pszennej 1100mb	14 000</a:t>
            </a:r>
          </a:p>
          <a:p>
            <a:pPr fontAlgn="base"/>
            <a:r>
              <a:rPr lang="pl-PL" dirty="0"/>
              <a:t>15.	Wykonanie projektu oświetlenia na ulicy Miodowa i Miedziana 600mb	7 500</a:t>
            </a:r>
          </a:p>
          <a:p>
            <a:pPr fontAlgn="base"/>
            <a:r>
              <a:rPr lang="pl-PL" dirty="0"/>
              <a:t>16.	Wykonanie projektu oświetlenia na ulicy Ogrodowa 500mb	</a:t>
            </a:r>
            <a:r>
              <a:rPr lang="pl-PL" dirty="0" smtClean="0"/>
              <a:t> 6 </a:t>
            </a:r>
            <a:r>
              <a:rPr lang="pl-PL" dirty="0"/>
              <a:t>250</a:t>
            </a:r>
          </a:p>
        </p:txBody>
      </p:sp>
    </p:spTree>
    <p:extLst>
      <p:ext uri="{BB962C8B-B14F-4D97-AF65-F5344CB8AC3E}">
        <p14:creationId xmlns:p14="http://schemas.microsoft.com/office/powerpoint/2010/main" val="4796681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27314" y="1352550"/>
            <a:ext cx="7696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dirty="0"/>
              <a:t>17.	Wykonanie progu zwalniającego na ulicy Polnej na wysokości ulicy Letniej.	2952</a:t>
            </a:r>
          </a:p>
          <a:p>
            <a:pPr fontAlgn="base"/>
            <a:r>
              <a:rPr lang="pl-PL" dirty="0"/>
              <a:t>18.	Zakup i ułożenie płyt YOMB na ul. Słonecznej – 80mb – kontynuacja.	25 600</a:t>
            </a:r>
          </a:p>
          <a:p>
            <a:pPr fontAlgn="base"/>
            <a:r>
              <a:rPr lang="pl-PL" dirty="0"/>
              <a:t>19.	Modernizacja placu zabaw na ulicy Klonowej </a:t>
            </a:r>
            <a:r>
              <a:rPr lang="pl-PL" dirty="0" err="1"/>
              <a:t>krawężnikowanie</a:t>
            </a:r>
            <a:r>
              <a:rPr lang="pl-PL" dirty="0"/>
              <a:t> oraz wymiana gruntu pod placem zabaw	26 000</a:t>
            </a:r>
          </a:p>
          <a:p>
            <a:pPr fontAlgn="base"/>
            <a:r>
              <a:rPr lang="pl-PL" dirty="0"/>
              <a:t>20.	Zakup sprzętu służącego poprawie bezpieczeństwa i ochronie przeciwpożarowej mieszkańców: </a:t>
            </a:r>
          </a:p>
          <a:p>
            <a:pPr fontAlgn="base"/>
            <a:r>
              <a:rPr lang="pl-PL" dirty="0"/>
              <a:t>ZAKUP 6 zestawów mundurów strażackich bojowych	21 </a:t>
            </a:r>
            <a:r>
              <a:rPr lang="pl-PL" dirty="0" smtClean="0"/>
              <a:t>000</a:t>
            </a:r>
          </a:p>
          <a:p>
            <a:pPr fontAlgn="base"/>
            <a:r>
              <a:rPr lang="pl-PL" dirty="0"/>
              <a:t>21.	Zakup nagród rzeczowych na dzień dziecka organizowany w Szkole Podstawowej w Baninie </a:t>
            </a:r>
            <a:r>
              <a:rPr lang="pl-PL" dirty="0" smtClean="0"/>
              <a:t>1000</a:t>
            </a: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84165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27314" y="1352550"/>
            <a:ext cx="769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dirty="0"/>
              <a:t>22.	Zakup sprzętu sportowego do szkoły podstawowej w </a:t>
            </a:r>
            <a:r>
              <a:rPr lang="pl-PL" dirty="0" smtClean="0"/>
              <a:t>Baninie. 7 </a:t>
            </a:r>
            <a:r>
              <a:rPr lang="pl-PL" dirty="0"/>
              <a:t>000</a:t>
            </a:r>
          </a:p>
          <a:p>
            <a:pPr fontAlgn="base"/>
            <a:r>
              <a:rPr lang="pl-PL" dirty="0"/>
              <a:t>23.	Zakup książek do biblioteki w szkole podstawowej w </a:t>
            </a:r>
            <a:r>
              <a:rPr lang="pl-PL" dirty="0" smtClean="0"/>
              <a:t>Baninie. 4 </a:t>
            </a:r>
            <a:r>
              <a:rPr lang="pl-PL" dirty="0"/>
              <a:t>000</a:t>
            </a:r>
          </a:p>
          <a:p>
            <a:pPr fontAlgn="base"/>
            <a:r>
              <a:rPr lang="pl-PL" dirty="0"/>
              <a:t>24.	Koszty utrzymania strony internetowej www.radabanino.pl	420</a:t>
            </a:r>
          </a:p>
          <a:p>
            <a:pPr fontAlgn="base"/>
            <a:r>
              <a:rPr lang="pl-PL" dirty="0"/>
              <a:t>25.	Zakup choinki i ozdób świątecznych		1742,38</a:t>
            </a:r>
          </a:p>
          <a:p>
            <a:pPr fontAlgn="base"/>
            <a:r>
              <a:rPr lang="pl-PL" dirty="0"/>
              <a:t>26.	Organizacja festynu oraz imprez integracyjnych	5 000</a:t>
            </a:r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73826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27314" y="1352550"/>
            <a:ext cx="769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dirty="0"/>
              <a:t>1.	Prace przygotowawcze do budowy </a:t>
            </a:r>
            <a:r>
              <a:rPr lang="pl-PL" dirty="0" err="1"/>
              <a:t>Skatepark</a:t>
            </a:r>
            <a:r>
              <a:rPr lang="pl-PL" dirty="0"/>
              <a:t>	30 000</a:t>
            </a:r>
          </a:p>
          <a:p>
            <a:pPr fontAlgn="base"/>
            <a:r>
              <a:rPr lang="pl-PL" dirty="0"/>
              <a:t>							</a:t>
            </a:r>
          </a:p>
          <a:p>
            <a:pPr fontAlgn="base"/>
            <a:r>
              <a:rPr lang="pl-PL" b="1" dirty="0"/>
              <a:t>RAZEM: 	363 044, 38zł</a:t>
            </a: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/>
              <a:t>- INWESTYCJE NIEZREALIZOWANE Z FS </a:t>
            </a:r>
            <a:r>
              <a:rPr lang="pl-PL" sz="3200" b="1" dirty="0" smtClean="0"/>
              <a:t>2019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264895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600" y="514350"/>
            <a:ext cx="8153400" cy="609600"/>
          </a:xfrm>
        </p:spPr>
        <p:txBody>
          <a:bodyPr>
            <a:normAutofit/>
          </a:bodyPr>
          <a:lstStyle/>
          <a:p>
            <a:r>
              <a:rPr lang="pl-PL" sz="3200" dirty="0"/>
              <a:t>- Uchwalono Fundusz Sołecki na rok 2020</a:t>
            </a:r>
          </a:p>
        </p:txBody>
      </p:sp>
      <p:pic>
        <p:nvPicPr>
          <p:cNvPr id="6" name="Obraz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373" y="1428750"/>
            <a:ext cx="622935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492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>
            <a:extLst/>
          </a:lstStyle>
          <a:p>
            <a:r>
              <a:rPr lang="pl-PL" dirty="0" smtClean="0"/>
              <a:t>Zapraszamy wszystkich Państwa do wspólnych prób zmienienia na lepsze naszego kawałka świata</a:t>
            </a:r>
            <a:endParaRPr lang="pl-PL" dirty="0"/>
          </a:p>
        </p:txBody>
      </p:sp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pl-PL" dirty="0" smtClean="0"/>
              <a:t>PLANY na rok 2020 </a:t>
            </a:r>
            <a:endParaRPr lang="pl-PL" dirty="0"/>
          </a:p>
        </p:txBody>
      </p:sp>
      <p:pic>
        <p:nvPicPr>
          <p:cNvPr id="8" name="j0178459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6280" b="16280"/>
          <a:stretch>
            <a:fillRect/>
          </a:stretch>
        </p:blipFill>
        <p:spPr/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pl-PL" dirty="0" smtClean="0"/>
              <a:t>Realizacja zieleni towarzyszącej na terenach Sołectwa Banino</a:t>
            </a:r>
            <a:endParaRPr lang="pl-PL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7848600" cy="2971800"/>
          </a:xfrm>
        </p:spPr>
        <p:txBody>
          <a:bodyPr anchor="ctr">
            <a:normAutofit/>
          </a:bodyPr>
          <a:lstStyle>
            <a:extLst/>
          </a:lstStyle>
          <a:p>
            <a:pPr marL="274320" lvl="1"/>
            <a:r>
              <a:rPr lang="pl-PL" dirty="0" smtClean="0"/>
              <a:t>Plac zabaw ulica Klonowa</a:t>
            </a:r>
          </a:p>
          <a:p>
            <a:pPr marL="274320" lvl="1"/>
            <a:r>
              <a:rPr lang="pl-PL" dirty="0" smtClean="0"/>
              <a:t>Plac zabaw ulica Księżycowa</a:t>
            </a:r>
          </a:p>
          <a:p>
            <a:pPr marL="274320" lvl="1"/>
            <a:r>
              <a:rPr lang="pl-PL" dirty="0" smtClean="0"/>
              <a:t>Wzdłuż ulicy Lotniczej</a:t>
            </a:r>
          </a:p>
          <a:p>
            <a:pPr marL="274320" lvl="1"/>
            <a:r>
              <a:rPr lang="pl-PL" dirty="0" smtClean="0"/>
              <a:t>Tereny Szkoły podstawowej</a:t>
            </a:r>
          </a:p>
        </p:txBody>
      </p:sp>
    </p:spTree>
    <p:extLst>
      <p:ext uri="{BB962C8B-B14F-4D97-AF65-F5344CB8AC3E}">
        <p14:creationId xmlns:p14="http://schemas.microsoft.com/office/powerpoint/2010/main" val="3164738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pl-PL" dirty="0" smtClean="0"/>
              <a:t>Realizacja zieleni towarzyszącej na terenach Sołectwa Banino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04765"/>
            <a:ext cx="8001000" cy="3705385"/>
          </a:xfrm>
        </p:spPr>
      </p:pic>
    </p:spTree>
    <p:extLst>
      <p:ext uri="{BB962C8B-B14F-4D97-AF65-F5344CB8AC3E}">
        <p14:creationId xmlns:p14="http://schemas.microsoft.com/office/powerpoint/2010/main" val="11626957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>
            <a:extLst/>
          </a:lstStyle>
          <a:p>
            <a:r>
              <a:rPr lang="pl-PL" dirty="0" smtClean="0"/>
              <a:t>Realizacja zieleni towarzyszącej na terenach Sołectwa Banino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49" y="1352550"/>
            <a:ext cx="3022051" cy="3790950"/>
          </a:xfrm>
        </p:spPr>
      </p:pic>
    </p:spTree>
    <p:extLst>
      <p:ext uri="{BB962C8B-B14F-4D97-AF65-F5344CB8AC3E}">
        <p14:creationId xmlns:p14="http://schemas.microsoft.com/office/powerpoint/2010/main" val="21421728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pl-PL" dirty="0" smtClean="0"/>
              <a:t>Planowane wydarzenia</a:t>
            </a:r>
            <a:endParaRPr lang="pl-PL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533400" y="1428750"/>
            <a:ext cx="7848600" cy="3200400"/>
          </a:xfrm>
        </p:spPr>
        <p:txBody>
          <a:bodyPr anchor="ctr">
            <a:normAutofit fontScale="40000" lnSpcReduction="20000"/>
          </a:bodyPr>
          <a:lstStyle>
            <a:extLst/>
          </a:lstStyle>
          <a:p>
            <a:r>
              <a:rPr lang="pl-PL" sz="3200" b="1" dirty="0"/>
              <a:t>21-28.03</a:t>
            </a:r>
            <a:r>
              <a:rPr lang="pl-PL" sz="3200" dirty="0"/>
              <a:t> - Wspólne sadzenie roślin i drzew na placu zabaw na ul. Klonowej </a:t>
            </a:r>
            <a:endParaRPr lang="pl-PL" sz="2800" dirty="0"/>
          </a:p>
          <a:p>
            <a:r>
              <a:rPr lang="pl-PL" sz="3200" b="1" dirty="0"/>
              <a:t>29.03</a:t>
            </a:r>
            <a:r>
              <a:rPr lang="pl-PL" sz="3200" dirty="0"/>
              <a:t> - Charytatywny kiermasz świąteczny - Sala Kultury św. Floriana </a:t>
            </a:r>
            <a:endParaRPr lang="pl-PL" sz="2800" dirty="0"/>
          </a:p>
          <a:p>
            <a:r>
              <a:rPr lang="pl-PL" sz="3200" b="1" dirty="0"/>
              <a:t>18.04</a:t>
            </a:r>
            <a:r>
              <a:rPr lang="pl-PL" sz="3200" dirty="0"/>
              <a:t> - Sprzątanie Świata </a:t>
            </a:r>
            <a:endParaRPr lang="pl-PL" sz="2800" dirty="0"/>
          </a:p>
          <a:p>
            <a:r>
              <a:rPr lang="pl-PL" sz="3200" b="1" dirty="0"/>
              <a:t>25.04-30.04</a:t>
            </a:r>
            <a:r>
              <a:rPr lang="pl-PL" sz="3200" dirty="0"/>
              <a:t> - Wspólne sadzenie roślin i drzew na terenie sportowo rekreacyjnym na ul. Księżycowej </a:t>
            </a:r>
            <a:endParaRPr lang="pl-PL" sz="2800" dirty="0"/>
          </a:p>
          <a:p>
            <a:r>
              <a:rPr lang="pl-PL" sz="3200" b="1" dirty="0"/>
              <a:t>Maj-Czerwiec</a:t>
            </a:r>
            <a:r>
              <a:rPr lang="pl-PL" sz="3200" dirty="0"/>
              <a:t> - konkurs na najbardziej ukwiecony sklep, zakład usługowy, restaurację </a:t>
            </a:r>
            <a:endParaRPr lang="pl-PL" sz="2800" dirty="0"/>
          </a:p>
          <a:p>
            <a:r>
              <a:rPr lang="pl-PL" sz="3200" b="1" dirty="0"/>
              <a:t>26.09</a:t>
            </a:r>
            <a:r>
              <a:rPr lang="pl-PL" sz="3200" dirty="0"/>
              <a:t> - Wspólne sadzenie cebulek kwiatów </a:t>
            </a:r>
            <a:endParaRPr lang="pl-PL" sz="2800" dirty="0"/>
          </a:p>
          <a:p>
            <a:r>
              <a:rPr lang="pl-PL" sz="3200" b="1" dirty="0"/>
              <a:t>26.09-27.09</a:t>
            </a:r>
            <a:r>
              <a:rPr lang="pl-PL" sz="3200" dirty="0"/>
              <a:t> - Wspólne sadzenie roślin i drzew na terenie szkoły oraz na ulicy Lotniczej na ul. Księżycowej </a:t>
            </a:r>
            <a:endParaRPr lang="pl-PL" sz="2800" dirty="0"/>
          </a:p>
          <a:p>
            <a:r>
              <a:rPr lang="pl-PL" sz="3200" b="1" dirty="0"/>
              <a:t>24.10</a:t>
            </a:r>
            <a:r>
              <a:rPr lang="pl-PL" sz="3200" dirty="0"/>
              <a:t> - </a:t>
            </a:r>
            <a:r>
              <a:rPr lang="pl-PL" sz="3200" dirty="0" err="1"/>
              <a:t>Plogging</a:t>
            </a:r>
            <a:r>
              <a:rPr lang="pl-PL" sz="3200" dirty="0"/>
              <a:t> </a:t>
            </a:r>
            <a:endParaRPr lang="pl-PL" sz="2800" dirty="0"/>
          </a:p>
          <a:p>
            <a:r>
              <a:rPr lang="pl-PL" sz="3200" b="1" dirty="0"/>
              <a:t>11.11 - </a:t>
            </a:r>
            <a:r>
              <a:rPr lang="pl-PL" sz="3200" dirty="0"/>
              <a:t>Bieg niepodległości po </a:t>
            </a:r>
            <a:r>
              <a:rPr lang="pl-PL" sz="3200" dirty="0" err="1"/>
              <a:t>banińskich</a:t>
            </a:r>
            <a:r>
              <a:rPr lang="pl-PL" sz="3200" dirty="0"/>
              <a:t> lasach </a:t>
            </a:r>
            <a:endParaRPr lang="pl-PL" sz="2800" dirty="0"/>
          </a:p>
          <a:p>
            <a:r>
              <a:rPr lang="pl-PL" sz="3200" b="1" dirty="0"/>
              <a:t>12.12</a:t>
            </a:r>
            <a:r>
              <a:rPr lang="pl-PL" sz="3200" dirty="0"/>
              <a:t> - Charytatywny kiermasz świąteczny </a:t>
            </a:r>
            <a:endParaRPr lang="pl-PL" sz="2800" dirty="0"/>
          </a:p>
          <a:p>
            <a:r>
              <a:rPr lang="pl-PL" sz="3200" b="1" dirty="0"/>
              <a:t>31.12</a:t>
            </a:r>
            <a:r>
              <a:rPr lang="pl-PL" sz="3200" dirty="0"/>
              <a:t> - Charytatywny bal sylwestrowy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655231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extLst/>
          </a:lstStyle>
          <a:p>
            <a:pPr algn="ctr"/>
            <a:r>
              <a:rPr lang="pl-PL" dirty="0" smtClean="0"/>
              <a:t>KONIEC</a:t>
            </a:r>
            <a:endParaRPr lang="pl-PL" dirty="0"/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52550"/>
            <a:ext cx="2857500" cy="1295400"/>
          </a:xfrm>
        </p:spPr>
      </p:pic>
      <p:sp>
        <p:nvSpPr>
          <p:cNvPr id="5" name="Symbol zastępczy zawartości 8"/>
          <p:cNvSpPr>
            <a:spLocks noGrp="1"/>
          </p:cNvSpPr>
          <p:nvPr>
            <p:ph idx="4294967295"/>
          </p:nvPr>
        </p:nvSpPr>
        <p:spPr>
          <a:xfrm>
            <a:off x="533400" y="2800350"/>
            <a:ext cx="8229600" cy="22098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 algn="ctr">
              <a:buNone/>
            </a:pPr>
            <a:r>
              <a:rPr lang="pl-PL" sz="6700" b="1" dirty="0" smtClean="0"/>
              <a:t>soltysbanino@wp.pl</a:t>
            </a:r>
          </a:p>
          <a:p>
            <a:pPr marL="109728" indent="0" algn="ctr">
              <a:buNone/>
            </a:pPr>
            <a:endParaRPr lang="pl-PL" sz="6700" b="1" dirty="0" smtClean="0"/>
          </a:p>
          <a:p>
            <a:pPr marL="109728" indent="0" algn="ctr">
              <a:buNone/>
            </a:pPr>
            <a:r>
              <a:rPr lang="pl-PL" sz="6700" b="1" dirty="0" smtClean="0"/>
              <a:t>solectwobanino@wp.pl</a:t>
            </a:r>
            <a:endParaRPr lang="pl-PL" sz="6700" b="1" dirty="0"/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 smtClean="0"/>
              <a:t>www.radabanino.pl</a:t>
            </a:r>
          </a:p>
          <a:p>
            <a:pPr marL="109728" indent="0" algn="ctr">
              <a:buNone/>
            </a:pPr>
            <a:endParaRPr lang="pl-PL" sz="6700" b="1" dirty="0" smtClean="0"/>
          </a:p>
          <a:p>
            <a:pPr marL="109728" indent="0" algn="ctr">
              <a:buNone/>
            </a:pPr>
            <a:r>
              <a:rPr lang="pl-PL" sz="6700" b="1" dirty="0" smtClean="0"/>
              <a:t>www.facebook/solectwobanino</a:t>
            </a:r>
          </a:p>
          <a:p>
            <a:pPr marL="109728" indent="0" algn="ctr">
              <a:buNone/>
            </a:pPr>
            <a:endParaRPr lang="pl-PL" sz="6700" b="1" dirty="0" smtClean="0"/>
          </a:p>
          <a:p>
            <a:pPr marL="109728" indent="0" algn="ctr">
              <a:buNone/>
            </a:pPr>
            <a:endParaRPr lang="pl-PL" sz="65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324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zentacja panoramiczna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panoramiczna.potx</Template>
  <TotalTime>0</TotalTime>
  <Words>562</Words>
  <Application>Microsoft Office PowerPoint</Application>
  <PresentationFormat>Pokaz na ekranie (16:9)</PresentationFormat>
  <Paragraphs>127</Paragraphs>
  <Slides>29</Slides>
  <Notes>29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29</vt:i4>
      </vt:variant>
    </vt:vector>
  </HeadingPairs>
  <TitlesOfParts>
    <vt:vector size="30" baseType="lpstr">
      <vt:lpstr>Prezentacja panoramiczna</vt:lpstr>
      <vt:lpstr>Sprawozdanie z działalności Sołtysa i Rady Sołeckiej w Baninie za rok 2019</vt:lpstr>
      <vt:lpstr>Sołtys : Wojciech Koza-Zatoński Rada Sołecka w składzie: Urszula Teska Karolina Kordas-Stępska Łukasz Klecha Paweł Richter</vt:lpstr>
      <vt:lpstr>Prezentacja programu PowerPoint</vt:lpstr>
      <vt:lpstr>W sołectwie przy pomocy Urzędu Gminy, Radnych Gminnych, Starostwa Powiatowego oraz firm współpracujących a także mieszkańców zrealizowano następujące zadania: </vt:lpstr>
      <vt:lpstr>Prezentacja programu PowerPoint</vt:lpstr>
      <vt:lpstr>- Zorganizowano akcję „Sprzątanie Świata”</vt:lpstr>
      <vt:lpstr>- Zorganizowano plogging</vt:lpstr>
      <vt:lpstr>- Zorganizowano sadzenie cebulek kwiatów (3400 cebulek + lilowce i funkie)</vt:lpstr>
      <vt:lpstr>- Zorganizowano festyn charytatywny „Pomocna dłoń dla Pauliny”</vt:lpstr>
      <vt:lpstr>- Wspieraliśmy charytatywny „Piknik dla Jasia”</vt:lpstr>
      <vt:lpstr>- Zorganizowano I Kiermasz Świąteczny</vt:lpstr>
      <vt:lpstr>- Współorganizacja „Finału WOŚP w Baninie”</vt:lpstr>
      <vt:lpstr>- Zorganizowano „Charytatywny Bal Sylwestrowy”</vt:lpstr>
      <vt:lpstr>- Patronat i zakup nagród FAIR PLAY na Mistrzostwa Szkoły w TRÓJBOJU LEKKOATLETYCZNYM</vt:lpstr>
      <vt:lpstr>- Patronat i zakup nagród FAIR PLAY na I Ogólnopolski Kaszubski Turniej Piłki Ręcznej</vt:lpstr>
      <vt:lpstr>- Patronat i zakup nagród FAIR PLAY na Dzień Tenisa w Gminie Żukowo</vt:lpstr>
      <vt:lpstr>- Patronat i zakup nagród FAIR PLAY na IV MISTRZOSTWA AKADEMII JUDO DRAGON W BANINIE</vt:lpstr>
      <vt:lpstr>- INWESTYCJE ZREALIZOWANE Z FS 2019</vt:lpstr>
      <vt:lpstr>Prezentacja programu PowerPoint</vt:lpstr>
      <vt:lpstr>Prezentacja programu PowerPoint</vt:lpstr>
      <vt:lpstr>Prezentacja programu PowerPoint</vt:lpstr>
      <vt:lpstr>- INWESTYCJE NIEZREALIZOWANE Z FS 2019</vt:lpstr>
      <vt:lpstr>- Uchwalono Fundusz Sołecki na rok 2020</vt:lpstr>
      <vt:lpstr>PLANY na rok 2020 </vt:lpstr>
      <vt:lpstr>Realizacja zieleni towarzyszącej na terenach Sołectwa Banino</vt:lpstr>
      <vt:lpstr>Realizacja zieleni towarzyszącej na terenach Sołectwa Banino</vt:lpstr>
      <vt:lpstr>Realizacja zieleni towarzyszącej na terenach Sołectwa Banino</vt:lpstr>
      <vt:lpstr>Planowane wydarzenia</vt:lpstr>
      <vt:lpstr>KONIEC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2020-02-14T19:06:36Z</dcterms:modified>
</cp:coreProperties>
</file>