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2"/>
  </p:notesMasterIdLst>
  <p:sldIdLst>
    <p:sldId id="256" r:id="rId2"/>
    <p:sldId id="280" r:id="rId3"/>
    <p:sldId id="258" r:id="rId4"/>
    <p:sldId id="279" r:id="rId5"/>
    <p:sldId id="281" r:id="rId6"/>
    <p:sldId id="300" r:id="rId7"/>
    <p:sldId id="290" r:id="rId8"/>
    <p:sldId id="294" r:id="rId9"/>
    <p:sldId id="301" r:id="rId10"/>
    <p:sldId id="295" r:id="rId11"/>
    <p:sldId id="261" r:id="rId12"/>
    <p:sldId id="270" r:id="rId13"/>
    <p:sldId id="274" r:id="rId14"/>
    <p:sldId id="302" r:id="rId15"/>
    <p:sldId id="303" r:id="rId16"/>
    <p:sldId id="304" r:id="rId17"/>
    <p:sldId id="305" r:id="rId18"/>
    <p:sldId id="306" r:id="rId19"/>
    <p:sldId id="307" r:id="rId20"/>
    <p:sldId id="298" r:id="rId21"/>
  </p:sldIdLst>
  <p:sldSz cx="9144000" cy="5143500" type="screen16x9"/>
  <p:notesSz cx="6858000" cy="9144000"/>
  <p:defaultTextStyle>
    <a:lvl1pPr marL="0" algn="l" rtl="0" latinLnBrk="0">
      <a:defRPr lang="pl-PL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pl-PL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pl-PL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pl-PL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pl-PL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pl-PL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pl-PL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pl-PL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pl-PL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30" autoAdjust="0"/>
    <p:restoredTop sz="87621" autoAdjust="0"/>
  </p:normalViewPr>
  <p:slideViewPr>
    <p:cSldViewPr>
      <p:cViewPr varScale="1">
        <p:scale>
          <a:sx n="84" d="100"/>
          <a:sy n="84" d="100"/>
        </p:scale>
        <p:origin x="888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pl-PL" sz="1200"/>
            </a:lvl1pPr>
            <a:extLst/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pl-PL" sz="1200"/>
            </a:lvl1pPr>
            <a:extLst/>
          </a:lstStyle>
          <a:p>
            <a:fld id="{A8ADFD5B-A66C-449C-B6E8-FB716D07777D}" type="datetimeFigureOut">
              <a:rPr lang="cs-CZ"/>
              <a:pPr/>
              <a:t>07.03.2021</a:t>
            </a:fld>
            <a:endParaRPr lang="pl-P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pl-P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pl-PL" sz="1200"/>
            </a:lvl1pPr>
            <a:extLst/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pl-PL" sz="1200"/>
            </a:lvl1pPr>
            <a:extLst/>
          </a:lstStyle>
          <a:p>
            <a:fld id="{CA5D3BF3-D352-46FC-8343-31F56E6730EA}" type="slidenum">
              <a:rPr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4417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pl-PL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pl-PL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pl-PL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pl-PL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pl-PL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pl-PL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pl-PL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pl-PL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pl-PL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pl-PL" smtClean="0"/>
              <a:pPr/>
              <a:t>1</a:t>
            </a:fld>
            <a:endParaRPr 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pl-PL" smtClean="0"/>
              <a:pPr/>
              <a:t>2</a:t>
            </a:fld>
            <a:endParaRPr 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pl-PL" smtClean="0"/>
              <a:pPr/>
              <a:t>3</a:t>
            </a:fld>
            <a:endParaRPr 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pl-PL" smtClean="0"/>
              <a:pPr/>
              <a:t>4</a:t>
            </a:fld>
            <a:endParaRPr 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pl-PL" smtClean="0"/>
              <a:pPr/>
              <a:t>5</a:t>
            </a:fld>
            <a:endParaRPr 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pl-PL" smtClean="0"/>
              <a:pPr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28037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pl-PL" smtClean="0"/>
              <a:pPr/>
              <a:t>7</a:t>
            </a:fld>
            <a:endParaRPr 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pl-PL" smtClean="0"/>
              <a:pPr/>
              <a:t>8</a:t>
            </a:fld>
            <a:endParaRPr 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pl-PL" smtClean="0"/>
              <a:pPr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123068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pl-PL" smtClean="0"/>
              <a:pPr/>
              <a:t>10</a:t>
            </a:fld>
            <a:endParaRPr 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pl-PL" smtClean="0"/>
              <a:pPr/>
              <a:t>11</a:t>
            </a:fld>
            <a:endParaRPr 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pl-PL" smtClean="0"/>
              <a:pPr/>
              <a:t>12</a:t>
            </a:fld>
            <a:endParaRPr 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pl-PL" smtClean="0"/>
              <a:pPr/>
              <a:t>13</a:t>
            </a:fld>
            <a:endParaRPr 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pl-PL" smtClean="0"/>
              <a:pPr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31370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pl-PL" smtClean="0"/>
              <a:pPr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20452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pl-PL" smtClean="0"/>
              <a:pPr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831207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pl-PL" smtClean="0"/>
              <a:pPr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78412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pl-PL" smtClean="0"/>
              <a:pPr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08271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pl-PL" smtClean="0"/>
              <a:pPr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54453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pl-PL" smtClean="0"/>
              <a:pPr/>
              <a:t>20</a:t>
            </a:fld>
            <a:endParaRPr 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lajd tytułow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pl-PL"/>
          </a:p>
        </p:txBody>
      </p:sp>
      <p:sp>
        <p:nvSpPr>
          <p:cNvPr id="10" name="Rectangle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pl-PL"/>
          </a:p>
        </p:txBody>
      </p:sp>
      <p:sp>
        <p:nvSpPr>
          <p:cNvPr id="11" name="Rectangle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pl-PL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515100" cy="514350"/>
          </a:xfrm>
        </p:spPr>
        <p:txBody>
          <a:bodyPr anchor="ctr"/>
          <a:lstStyle>
            <a:lvl1pPr marL="0" indent="0" algn="l" eaLnBrk="1" latinLnBrk="0" hangingPunct="1">
              <a:buNone/>
              <a:defRPr kumimoji="0" lang="pl-PL" sz="2800">
                <a:solidFill>
                  <a:srgbClr val="FFFFFF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kumimoji="0" lang="pl-PL"/>
              <a:t>Kliknij, aby edytować styl wzorca podtytułu</a:t>
            </a:r>
            <a:endParaRPr kumimoji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 eaLnBrk="1" latinLnBrk="0" hangingPunct="1">
              <a:defRPr kumimoji="0" lang="pl-PL" sz="20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047E157E-8DCB-4F70-A0AF-5EB586A91DD4}" type="datetime1">
              <a:rPr kumimoji="0" lang="pl-PL">
                <a:solidFill>
                  <a:srgbClr val="FFFFFF"/>
                </a:solidFill>
              </a:rPr>
              <a:pPr algn="ctr"/>
              <a:t>07.03.2021</a:t>
            </a:fld>
            <a:endParaRPr kumimoji="0" lang="pl-PL" sz="200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 eaLnBrk="1" latinLnBrk="0" hangingPunct="1">
              <a:defRPr kumimoji="0" lang="pl-PL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pl-PL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 eaLnBrk="1" latinLnBrk="0" hangingPunct="1">
              <a:defRPr kumimoji="0" lang="pl-PL"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kumimoji="0" lang="pl-PL">
                <a:solidFill>
                  <a:schemeClr val="tx2"/>
                </a:solidFill>
              </a:rPr>
              <a:pPr/>
              <a:t>‹#›</a:t>
            </a:fld>
            <a:endParaRPr kumimoji="0" lang="pl-PL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2343150"/>
            <a:ext cx="6477000" cy="2038350"/>
          </a:xfrm>
        </p:spPr>
        <p:txBody>
          <a:bodyPr rtlCol="0" anchor="b"/>
          <a:lstStyle>
            <a:lvl1pPr eaLnBrk="1" latinLnBrk="0" hangingPunct="1">
              <a:defRPr kumimoji="0" lang="pl-PL" cap="all" baseline="0"/>
            </a:lvl1pPr>
            <a:extLst/>
          </a:lstStyle>
          <a:p>
            <a:pPr eaLnBrk="1" latinLnBrk="0" hangingPunct="1"/>
            <a:r>
              <a:rPr kumimoji="0" lang="pl-PL"/>
              <a:t>Kliknij, aby edyt. styl wz. tyt.</a:t>
            </a:r>
            <a:endParaRPr kumimoji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kład niestandard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kumimoji="0" lang="pl-PL"/>
              <a:t>Kliknij, aby edyt. styl wz. tyt.</a:t>
            </a:r>
            <a:endParaRPr kumimoji="0"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kumimoji="0" lang="cs-CZ"/>
              <a:pPr/>
              <a:t>07.03.2021</a:t>
            </a:fld>
            <a:endParaRPr kumimoji="0" lang="pl-PL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l-PL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pl-PL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pl-PL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7123113" cy="1254919"/>
          </a:xfrm>
        </p:spPr>
        <p:txBody>
          <a:bodyPr anchor="t"/>
          <a:lstStyle>
            <a:lvl1pPr eaLnBrk="1" latinLnBrk="0" hangingPunct="1">
              <a:buNone/>
              <a:defRPr kumimoji="0" lang="pl-PL" sz="28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lang="pl-PL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lang="pl-PL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lang="pl-PL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lang="pl-PL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pl-PL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pl-PL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pl-PL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 eaLnBrk="1" latinLnBrk="0" hangingPunct="1">
              <a:buNone/>
              <a:defRPr kumimoji="0" lang="pl-PL"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kumimoji="0" lang="pl-PL"/>
              <a:t>Kliknij, aby edytować styl wzorca tytułów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F07-3BC7-4570-B054-79111B0A380C}" type="datetime1">
              <a:rPr kumimoji="0" lang="cs-CZ"/>
              <a:pPr/>
              <a:t>07.03.2021</a:t>
            </a:fld>
            <a:endParaRPr kumimoji="0" lang="pl-PL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 eaLnBrk="1" latinLnBrk="0" hangingPunct="1">
              <a:defRPr kumimoji="0" lang="pl-PL" sz="24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pl-PL" sz="2400" b="1">
                <a:solidFill>
                  <a:srgbClr val="FFFFFF"/>
                </a:solidFill>
              </a:rPr>
              <a:pPr algn="ctr"/>
              <a:t>‹#›</a:t>
            </a:fld>
            <a:endParaRPr kumimoji="0" lang="pl-PL" sz="240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kumimoji="0" lang="pl-PL"/>
              <a:t>Kliknij, aby edyt. styl wz. tyt.</a:t>
            </a:r>
            <a:endParaRPr kumimoji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352551"/>
            <a:ext cx="3886200" cy="3268624"/>
          </a:xfrm>
        </p:spPr>
        <p:txBody>
          <a:bodyPr/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352549"/>
            <a:ext cx="3886200" cy="3268625"/>
          </a:xfrm>
        </p:spPr>
        <p:txBody>
          <a:bodyPr/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kumimoji="0" lang="cs-CZ"/>
              <a:pPr/>
              <a:t>07.03.2021</a:t>
            </a:fld>
            <a:endParaRPr kumimoji="0" lang="pl-P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8F82E0A0-C266-4798-8C8F-B9F91E9DA37E}" type="slidenum">
              <a:rPr kumimoji="0" lang="pl-PL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pl-PL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 anchor="b"/>
          <a:lstStyle>
            <a:lvl1pPr eaLnBrk="1" latinLnBrk="0" hangingPunct="1">
              <a:defRPr kumimoji="0" lang="pl-PL"/>
            </a:lvl1pPr>
            <a:extLst/>
          </a:lstStyle>
          <a:p>
            <a:pPr eaLnBrk="1" latinLnBrk="0" hangingPunct="1"/>
            <a:r>
              <a:rPr kumimoji="0" lang="pl-PL"/>
              <a:t>Kliknij, aby edyt. styl wz. tyt.</a:t>
            </a:r>
            <a:endParaRPr kumimoji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kumimoji="0" lang="cs-CZ"/>
              <a:pPr/>
              <a:t>07.03.2021</a:t>
            </a:fld>
            <a:endParaRPr kumimoji="0" lang="pl-PL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8F82E0A0-C266-4798-8C8F-B9F91E9DA37E}" type="slidenum">
              <a:rPr kumimoji="0" lang="pl-PL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pl-PL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pl-PL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pl-PL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pl-PL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kumimoji="0" lang="pl-PL"/>
              <a:t>Kliknij, aby edyt. styl wz. tyt.</a:t>
            </a:r>
            <a:endParaRPr kumimoji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DB5D-B7A0-47E3-AD2D-B1A6F8614213}" type="datetime1">
              <a:rPr kumimoji="0" lang="cs-CZ"/>
              <a:pPr/>
              <a:t>07.03.2021</a:t>
            </a:fld>
            <a:endParaRPr kumimoji="0"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pl-PL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pl-PL">
                <a:solidFill>
                  <a:srgbClr val="FFFFFF"/>
                </a:solidFill>
              </a:rPr>
              <a:pPr/>
              <a:t>‹#›</a:t>
            </a:fld>
            <a:endParaRPr kumimoji="0" lang="pl-PL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68126-03FC-49C0-B9B8-2B561CCC3D90}" type="datetime1">
              <a:rPr kumimoji="0" lang="cs-CZ"/>
              <a:pPr/>
              <a:t>07.03.2021</a:t>
            </a:fld>
            <a:endParaRPr kumimoji="0"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 eaLnBrk="1" latinLnBrk="0" hangingPunct="1">
              <a:defRPr kumimoji="0" lang="pl-PL"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kumimoji="0" lang="pl-PL">
                <a:solidFill>
                  <a:schemeClr val="tx2"/>
                </a:solidFill>
              </a:rPr>
              <a:pPr/>
              <a:t>‹#›</a:t>
            </a:fld>
            <a:endParaRPr kumimoji="0" lang="pl-PL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 anchor="b"/>
          <a:lstStyle>
            <a:lvl1pPr algn="l" eaLnBrk="1" latinLnBrk="0" hangingPunct="1">
              <a:buNone/>
              <a:defRPr kumimoji="0" lang="pl-PL" sz="4200" b="0"/>
            </a:lvl1pPr>
            <a:extLst/>
          </a:lstStyle>
          <a:p>
            <a:pPr eaLnBrk="1" latinLnBrk="0" hangingPunct="1"/>
            <a:r>
              <a:rPr kumimoji="0" lang="pl-PL"/>
              <a:t>Kliknij, aby edyt. styl wz. tyt.</a:t>
            </a:r>
            <a:endParaRPr kumimoji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8198-4617-485E-9585-4840B69DBBA6}" type="datetime1">
              <a:rPr kumimoji="0" lang="cs-CZ"/>
              <a:pPr/>
              <a:t>07.03.2021</a:t>
            </a:fld>
            <a:endParaRPr kumimoji="0"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pl-PL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pl-PL">
                <a:solidFill>
                  <a:srgbClr val="FFFFFF"/>
                </a:solidFill>
              </a:rPr>
              <a:pPr/>
              <a:t>‹#›</a:t>
            </a:fld>
            <a:endParaRPr kumimoji="0" lang="pl-PL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 eaLnBrk="1" latinLnBrk="0" hangingPunct="1">
              <a:spcAft>
                <a:spcPts val="1000"/>
              </a:spcAft>
              <a:buNone/>
              <a:defRPr kumimoji="0" lang="pl-PL" sz="1800"/>
            </a:lvl1pPr>
            <a:lvl2pPr eaLnBrk="1" latinLnBrk="0" hangingPunct="1">
              <a:buNone/>
              <a:defRPr kumimoji="0" lang="pl-PL" sz="1200"/>
            </a:lvl2pPr>
            <a:lvl3pPr eaLnBrk="1" latinLnBrk="0" hangingPunct="1">
              <a:buNone/>
              <a:defRPr kumimoji="0" lang="pl-PL" sz="1000"/>
            </a:lvl3pPr>
            <a:lvl4pPr eaLnBrk="1" latinLnBrk="0" hangingPunct="1">
              <a:buNone/>
              <a:defRPr kumimoji="0" lang="pl-PL" sz="900"/>
            </a:lvl4pPr>
            <a:lvl5pPr eaLnBrk="1" latinLnBrk="0" hangingPunct="1">
              <a:buNone/>
              <a:defRPr kumimoji="0" lang="pl-PL"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lang="pl-PL" sz="3200"/>
            </a:lvl1pPr>
            <a:extLst/>
          </a:lstStyle>
          <a:p>
            <a:r>
              <a:rPr kumimoji="0" lang="pl-PL"/>
              <a:t>Przeciągnij obraz na symbol zastępczy lub kliknij ikonę, aby go dodać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lang="pl-PL" sz="1700"/>
            </a:lvl1pPr>
            <a:lvl2pPr eaLnBrk="1" latinLnBrk="0" hangingPunct="1">
              <a:buFontTx/>
              <a:buNone/>
              <a:defRPr kumimoji="0" lang="pl-PL" sz="1200"/>
            </a:lvl2pPr>
            <a:lvl3pPr eaLnBrk="1" latinLnBrk="0" hangingPunct="1">
              <a:buFontTx/>
              <a:buNone/>
              <a:defRPr kumimoji="0" lang="pl-PL" sz="1000"/>
            </a:lvl3pPr>
            <a:lvl4pPr eaLnBrk="1" latinLnBrk="0" hangingPunct="1">
              <a:buFontTx/>
              <a:buNone/>
              <a:defRPr kumimoji="0" lang="pl-PL" sz="900"/>
            </a:lvl4pPr>
            <a:lvl5pPr eaLnBrk="1" latinLnBrk="0" hangingPunct="1">
              <a:buFontTx/>
              <a:buNone/>
              <a:defRPr kumimoji="0" lang="pl-PL"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pl-PL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pl-PL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89520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pl-PL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 eaLnBrk="1" latinLnBrk="0" hangingPunct="1">
              <a:buNone/>
              <a:defRPr kumimoji="0" lang="pl-PL" sz="2800" b="0">
                <a:solidFill>
                  <a:srgbClr val="FFFFFF"/>
                </a:solidFill>
              </a:defRPr>
            </a:lvl1pPr>
            <a:extLst/>
          </a:lstStyle>
          <a:p>
            <a:pPr eaLnBrk="1" latinLnBrk="0" hangingPunct="1"/>
            <a:r>
              <a:rPr kumimoji="0" lang="pl-PL"/>
              <a:t>Kliknij, aby edyt. styl wz. tyt.</a:t>
            </a:r>
            <a:endParaRPr kumimoji="0"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pl-PL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fld id="{E4606EA6-EFEA-4C30-9264-4F9291A5780D}" type="datetime1">
              <a:rPr kumimoji="0" lang="cs-CZ"/>
              <a:pPr/>
              <a:t>07.03.2021</a:t>
            </a:fld>
            <a:endParaRPr kumimoji="0" lang="pl-PL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 eaLnBrk="1" latinLnBrk="0" hangingPunct="1">
              <a:defRPr kumimoji="0" lang="pl-PL" sz="2800"/>
            </a:lvl1pPr>
            <a:extLst/>
          </a:lstStyle>
          <a:p>
            <a:pPr algn="ctr"/>
            <a:fld id="{8F82E0A0-C266-4798-8C8F-B9F91E9DA37E}" type="slidenum">
              <a:rPr kumimoji="0" lang="pl-PL" sz="2800" b="1">
                <a:solidFill>
                  <a:srgbClr val="FFFFFF"/>
                </a:solidFill>
              </a:rPr>
              <a:pPr algn="ctr"/>
              <a:t>‹#›</a:t>
            </a:fld>
            <a:endParaRPr kumimoji="0" lang="pl-PL" sz="280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/>
          <a:p>
            <a:endParaRPr kumimoji="0"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lang="pl-PL"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 kumimoji="0" lang="cs-CZ"/>
              <a:pPr/>
              <a:t>07.03.2021</a:t>
            </a:fld>
            <a:endParaRPr kumimoji="0" lang="pl-PL" sz="140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lang="pl-PL"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pl-PL" sz="140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pl-PL"/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pl-PL"/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pl-PL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lang="pl-PL"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pl-PL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pl-PL" sz="1400" b="1">
              <a:solidFill>
                <a:srgbClr val="FFFFFF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eaLnBrk="1" latinLnBrk="0" hangingPunct="1"/>
            <a:r>
              <a:rPr kumimoji="0" lang="pl-PL"/>
              <a:t>Kliknij, aby edyt. styl wz. tyt.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kumimoji="0" lang="pl-PL"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lang="pl-PL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lang="pl-PL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lang="pl-PL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lang="pl-PL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lang="pl-PL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kumimoji="0" lang="pl-PL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lang="pl-PL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lang="pl-PL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lang="pl-PL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pl-PL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pl-PL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pl-PL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pl-PL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pl-PL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pl-PL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pl-PL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pl-PL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pl-PL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2362200" y="1962150"/>
            <a:ext cx="6477000" cy="2419350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Sprawozdanie</a:t>
            </a:r>
            <a:br>
              <a:rPr lang="pl-PL" dirty="0"/>
            </a:br>
            <a:r>
              <a:rPr lang="pl-PL" b="1" dirty="0"/>
              <a:t>z działalności Sołtysa</a:t>
            </a:r>
            <a:br>
              <a:rPr lang="pl-PL" dirty="0"/>
            </a:br>
            <a:r>
              <a:rPr lang="pl-PL" b="1" dirty="0"/>
              <a:t>i Rady Sołeckiej </a:t>
            </a:r>
            <a:r>
              <a:rPr lang="pl-PL" b="1"/>
              <a:t>Sołectwa Banino za </a:t>
            </a:r>
            <a:r>
              <a:rPr lang="pl-PL" b="1" dirty="0"/>
              <a:t>rok 2020</a:t>
            </a:r>
            <a:endParaRPr lang="pl-PL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38150"/>
            <a:ext cx="1828800" cy="1389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</p:nvPr>
        </p:nvSpPr>
        <p:spPr>
          <a:xfrm>
            <a:off x="457200" y="895350"/>
            <a:ext cx="8382000" cy="3486150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Sołtys :</a:t>
            </a:r>
            <a:r>
              <a:rPr lang="pl-PL" dirty="0"/>
              <a:t> Wojciech Koza-Zatoński</a:t>
            </a:r>
            <a:br>
              <a:rPr lang="pl-PL" dirty="0"/>
            </a:br>
            <a:r>
              <a:rPr lang="pl-PL" b="1" dirty="0"/>
              <a:t>Rada Sołecka w składzie:</a:t>
            </a:r>
            <a:br>
              <a:rPr lang="pl-PL" dirty="0"/>
            </a:br>
            <a:r>
              <a:rPr lang="pl-PL" dirty="0"/>
              <a:t>Urszula </a:t>
            </a:r>
            <a:r>
              <a:rPr lang="pl-PL" dirty="0" err="1"/>
              <a:t>Teska</a:t>
            </a:r>
            <a:br>
              <a:rPr lang="pl-PL" dirty="0"/>
            </a:br>
            <a:r>
              <a:rPr lang="pl-PL" dirty="0"/>
              <a:t>Karolina Kordas-</a:t>
            </a:r>
            <a:r>
              <a:rPr lang="pl-PL" dirty="0" err="1"/>
              <a:t>Stępska</a:t>
            </a:r>
            <a:br>
              <a:rPr lang="pl-PL" dirty="0"/>
            </a:br>
            <a:r>
              <a:rPr lang="pl-PL" dirty="0"/>
              <a:t>Łukasz Klecha</a:t>
            </a:r>
            <a:br>
              <a:rPr lang="pl-PL" dirty="0"/>
            </a:br>
            <a:r>
              <a:rPr lang="pl-PL" dirty="0"/>
              <a:t>Paweł Richter</a:t>
            </a:r>
          </a:p>
        </p:txBody>
      </p:sp>
      <p:sp>
        <p:nvSpPr>
          <p:cNvPr id="5" name="Rectangle 4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09630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305800" cy="3276600"/>
          </a:xfrm>
        </p:spPr>
        <p:txBody>
          <a:bodyPr anchor="ctr">
            <a:norm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roku 2020</a:t>
            </a:r>
            <a:r>
              <a:rPr lang="pl-PL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zorganizowano 2 zebrania wiejskie, 6 spotkań Rady Sołeckiej. Ze względu na ograniczone możliwości organizacji spotkań, narady oraz konsultacje przeprowadzaliśmy przy wykorzystaniu środków multimedialnych. Ponadto, Sołtys oraz członkowie Rady Sołeckiej interweniowali wielokrotnie na bieżące prośby Mieszkańców w celu poszukiwania rozwiązań lokalnych problemów.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pl-PL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Sołtys wraz z Radą Sołecką w roku 2020 zajmował się sprawami bieżącymi pojawiającymi się w trakcie roku jak również kontynuacją zadań z minionego roku.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1600" b="1" dirty="0"/>
              <a:t>W sołectwie przy pomocy Urzędu Gminy, Radnych Gminnych, Starostwa Powiatowego oraz firm współpracujących a także mieszkańców zrealizowano następujące zadania:</a:t>
            </a:r>
            <a:br>
              <a:rPr lang="pl-PL" sz="1600" dirty="0"/>
            </a:br>
            <a:endParaRPr lang="pl-PL" sz="1600" dirty="0"/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685800" y="1352550"/>
            <a:ext cx="8077200" cy="3672840"/>
          </a:xfrm>
        </p:spPr>
        <p:txBody>
          <a:bodyPr anchor="ctr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Aktywny udział w tworzeniu „Strategii Rozwoju Gminy Żukowo do roku 2040”. </a:t>
            </a:r>
            <a:endParaRPr lang="pl-P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Zabiegano o realizację oraz wspierano działania firmy przygotowującej dokumentację projektową sieci światłowodów w Baninie.</a:t>
            </a:r>
            <a:endParaRPr lang="pl-P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Zabiegano o realizację budowy sieci kanalizacji sanitarnej.</a:t>
            </a:r>
            <a:endParaRPr lang="pl-P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Zabiegano o modernizację sieci wodociągowej.</a:t>
            </a:r>
            <a:endParaRPr lang="pl-P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Zabiegano o budowę zbiornika retencyjnego na granicy Sołectwa Banino i Rębiechowo.</a:t>
            </a:r>
            <a:endParaRPr lang="pl-P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Postawiono dodatkowe punkty oświetlenia drogowego.</a:t>
            </a:r>
            <a:endParaRPr lang="pl-P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Koordynowano inwestycje prowadzone na terenie sołectwa.</a:t>
            </a:r>
            <a:endParaRPr lang="pl-PL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86520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685800" y="1352550"/>
            <a:ext cx="8077200" cy="3429000"/>
          </a:xfrm>
        </p:spPr>
        <p:txBody>
          <a:bodyPr anchor="ctr">
            <a:normAutofit fontScale="775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Opiniowano oraz proponowano inwestycje w ramach Funduszu Sołeckiego.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Wybudowano tor </a:t>
            </a:r>
            <a:r>
              <a:rPr lang="pl-PL" sz="18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rolkarski</a:t>
            </a:r>
            <a:r>
              <a:rPr lang="pl-PL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 placu rekreacyjno-sportowym na ulicy Księżycowej.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Rozpoczęto budowę Węzła Integracyjnego wraz z ścieżkami rowerowymi.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Prowadzenie strony internetowej www.radabanino.pl oraz profilu na FB/Sołectwo Banino.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Złożono wnioski do budżetu Gminy.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Złożono 45 pism w różnych sprawach do UG Żukowo i Starostwa Powiatowego w Kartuzach.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Otrzymano 41 pism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Zorganizowano zajęcia siatkówki i koszykówki dla dorosłych.</a:t>
            </a:r>
            <a:endParaRPr lang="pl-PL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218480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685800" y="1428750"/>
            <a:ext cx="8077200" cy="3352800"/>
          </a:xfrm>
        </p:spPr>
        <p:txBody>
          <a:bodyPr anchor="ctr">
            <a:normAutofit fontScale="850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Zrealizowano oświetlenie ulicy Lotniczej. (czekamy na uruchomienie przez ENERGA operator)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Zrealizowano oświetlenie ulicy Źródlanej.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Zorganizowano sadzenie roślin na placu zabaw na ulicy Klonowej.</a:t>
            </a:r>
            <a:endParaRPr lang="pl-PL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Zakupiono altankę ogrodową oraz nowe tablice do koszykówki na plac zabaw na ulicy Klonowej.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Wybudowano boisko do siatkówki plażowej, ścieżkę dla osób poruszających się na wózkach i w wózkach a także zamontowano nową furtkę na placu zabaw na ulicy Klonowej.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Współorganizacja „Finału WOŚP w Baninie”.</a:t>
            </a:r>
            <a:endParaRPr lang="pl-PL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Patronat i zakup nagród FAIR PLAY na Dzień Tenisa w Gminie Żukowo.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5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Interweniowano na Policji oraz w Urzędzie w sprawie poprawy bezpieczeństwa w sołectwie.</a:t>
            </a:r>
          </a:p>
        </p:txBody>
      </p:sp>
    </p:spTree>
    <p:extLst>
      <p:ext uri="{BB962C8B-B14F-4D97-AF65-F5344CB8AC3E}">
        <p14:creationId xmlns:p14="http://schemas.microsoft.com/office/powerpoint/2010/main" val="611787040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609600" y="133350"/>
            <a:ext cx="8153400" cy="838200"/>
          </a:xfrm>
        </p:spPr>
        <p:txBody>
          <a:bodyPr>
            <a:noAutofit/>
          </a:bodyPr>
          <a:lstStyle/>
          <a:p>
            <a:r>
              <a:rPr lang="pl-PL" sz="2800" b="1" dirty="0"/>
              <a:t>- INWESTYCJE ZREALIZOWANE Z FS 2020</a:t>
            </a:r>
            <a:endParaRPr lang="pl-PL" sz="2800" dirty="0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2019475-0577-4E86-A67D-58DAAEA1CC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19661"/>
              </p:ext>
            </p:extLst>
          </p:nvPr>
        </p:nvGraphicFramePr>
        <p:xfrm>
          <a:off x="381000" y="1352550"/>
          <a:ext cx="8382000" cy="3687249"/>
        </p:xfrm>
        <a:graphic>
          <a:graphicData uri="http://schemas.openxmlformats.org/drawingml/2006/table">
            <a:tbl>
              <a:tblPr firstRow="1" firstCol="1" bandRow="1"/>
              <a:tblGrid>
                <a:gridCol w="613715">
                  <a:extLst>
                    <a:ext uri="{9D8B030D-6E8A-4147-A177-3AD203B41FA5}">
                      <a16:colId xmlns:a16="http://schemas.microsoft.com/office/drawing/2014/main" val="1146368740"/>
                    </a:ext>
                  </a:extLst>
                </a:gridCol>
                <a:gridCol w="6472885">
                  <a:extLst>
                    <a:ext uri="{9D8B030D-6E8A-4147-A177-3AD203B41FA5}">
                      <a16:colId xmlns:a16="http://schemas.microsoft.com/office/drawing/2014/main" val="416891614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1090801682"/>
                    </a:ext>
                  </a:extLst>
                </a:gridCol>
              </a:tblGrid>
              <a:tr h="325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LP.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NAZWA PRZEDSIĘWZIĘCIA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KWOTA PRZEDSIĘWZIĘCIA</a:t>
                      </a:r>
                      <a:endParaRPr lang="pl-PL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3968178"/>
                  </a:ext>
                </a:extLst>
              </a:tr>
              <a:tr h="325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pl-PL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Zakup i montaż 10 opraw świetlnych wraz z słupami na ul. Rolniczej zgodnie z istniejącym projektem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55 000</a:t>
                      </a:r>
                      <a:endParaRPr lang="pl-PL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2178957"/>
                  </a:ext>
                </a:extLst>
              </a:tr>
              <a:tr h="2922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pl-PL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Zakup i montaż 10  opraw świetlnych wraz z słupami na ul. Pszennej zgodnie z istniejącym projektem.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55 000</a:t>
                      </a:r>
                      <a:endParaRPr lang="pl-PL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2252820"/>
                  </a:ext>
                </a:extLst>
              </a:tr>
              <a:tr h="325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pl-PL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Zakup i montaż 1  oprawy świetlnej wraz z słupem na ul. Miodowej zgodnie z istniejącym projektem.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5 500</a:t>
                      </a:r>
                      <a:endParaRPr lang="pl-PL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5081280"/>
                  </a:ext>
                </a:extLst>
              </a:tr>
              <a:tr h="325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pl-PL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Zakup i montaż 1  oprawy świetlnej wraz z słupem na ul. </a:t>
                      </a:r>
                      <a:r>
                        <a:rPr lang="pl-PL" sz="1000" dirty="0" err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Halnej</a:t>
                      </a: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zgodnie z istniejącym projektem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5 500</a:t>
                      </a:r>
                      <a:endParaRPr lang="pl-PL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4545797"/>
                  </a:ext>
                </a:extLst>
              </a:tr>
              <a:tr h="325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endParaRPr lang="pl-PL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Zakup i montaż 7 opraw świetlnych wraz z słupami na ul. Źródlanej zgodnie z istniejącym projektem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38 500</a:t>
                      </a:r>
                      <a:endParaRPr lang="pl-PL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442474"/>
                  </a:ext>
                </a:extLst>
              </a:tr>
              <a:tr h="325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  <a:endParaRPr lang="pl-PL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Zakup i montaż 2 opraw świetlnych wraz z słupami na ul. Lotniczej zgodnie z istniejącym projektem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11 000</a:t>
                      </a:r>
                      <a:endParaRPr lang="pl-PL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8902686"/>
                  </a:ext>
                </a:extLst>
              </a:tr>
              <a:tr h="3825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  <a:endParaRPr lang="pl-PL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Zakup i montaż 3 opraw świetlnych wraz z słupami - parkowych - na ul. Księżycowej na terenie rekreacyjno-sportowym zgodnie z istniejącym projektem.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7 459,91</a:t>
                      </a:r>
                      <a:endParaRPr lang="pl-PL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138004"/>
                  </a:ext>
                </a:extLst>
              </a:tr>
              <a:tr h="4498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  <a:endParaRPr lang="pl-PL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Zakup sprzętu służącego poprawie bezpieczeństwa i ochronie przeciwpożarowej mieszkańców: 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ZAKUP 6 zestawów mundurów strażackich bojowych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23 000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2073657"/>
                  </a:ext>
                </a:extLst>
              </a:tr>
              <a:tr h="3560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  <a:endParaRPr lang="pl-PL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Doposażenie Szkoły Podstawowej w Baninie oddział ul. Lotnicza w urządzenia na plac zabaw oraz gry i zabawki edukacyjne.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15 000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810628"/>
                  </a:ext>
                </a:extLst>
              </a:tr>
              <a:tr h="2212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  <a:endParaRPr lang="pl-PL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Koszty utrzymania strony internetowej www.radabanino.pl</a:t>
                      </a:r>
                      <a:endParaRPr lang="pl-PL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500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893" marR="3789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56570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3996916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838200" y="1657350"/>
            <a:ext cx="7696200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(zostaną zrealizowane w roku 2021)</a:t>
            </a:r>
          </a:p>
          <a:p>
            <a:pPr fontAlgn="base"/>
            <a:endParaRPr lang="pl-PL" dirty="0"/>
          </a:p>
          <a:p>
            <a:pPr marL="342900" indent="-342900" fontAlgn="base">
              <a:buAutoNum type="arabicPeriod"/>
            </a:pPr>
            <a:r>
              <a:rPr lang="pl-PL" dirty="0"/>
              <a:t>Zakup i montaż elementu wyposażenia SKATEPARK na terenie rekreacyjno-sportowym 50 000zł</a:t>
            </a:r>
          </a:p>
          <a:p>
            <a:pPr fontAlgn="base"/>
            <a:endParaRPr lang="pl-PL" dirty="0"/>
          </a:p>
          <a:p>
            <a:pPr fontAlgn="base"/>
            <a:r>
              <a:rPr lang="pl-PL" dirty="0"/>
              <a:t>2. Budowa chodnika na ulicy Pszennej o długości 250mb szerokości 2m.	100 000zł	</a:t>
            </a:r>
          </a:p>
          <a:p>
            <a:pPr fontAlgn="base"/>
            <a:endParaRPr lang="pl-PL" b="1" dirty="0"/>
          </a:p>
          <a:p>
            <a:pPr fontAlgn="base"/>
            <a:r>
              <a:rPr lang="pl-PL" b="1" dirty="0"/>
              <a:t>RAZEM: 366 459, 91zł</a:t>
            </a:r>
          </a:p>
          <a:p>
            <a:pPr marL="342900" indent="-342900" fontAlgn="base">
              <a:buAutoNum type="arabicPeriod"/>
            </a:pPr>
            <a:endParaRPr lang="pl-PL" dirty="0"/>
          </a:p>
        </p:txBody>
      </p:sp>
      <p:sp>
        <p:nvSpPr>
          <p:cNvPr id="4" name="Tytu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b="1" dirty="0"/>
              <a:t>- INWESTYCJE NIEZREALIZOWANE Z FS 2020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2264895230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09600" y="209550"/>
            <a:ext cx="8153400" cy="969865"/>
          </a:xfrm>
        </p:spPr>
        <p:txBody>
          <a:bodyPr>
            <a:normAutofit/>
          </a:bodyPr>
          <a:lstStyle/>
          <a:p>
            <a:r>
              <a:rPr lang="pl-PL" sz="2400" b="1" dirty="0"/>
              <a:t>Zrealizowano poniższe wydatki z środków pochodzących z DODATKOWEGO FUNDUSZU SOŁECKIEGO 50 000 zł</a:t>
            </a:r>
            <a:endParaRPr lang="pl-PL" sz="2400" dirty="0"/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F53E8250-4267-41B1-8A92-F44C16AD3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510936"/>
              </p:ext>
            </p:extLst>
          </p:nvPr>
        </p:nvGraphicFramePr>
        <p:xfrm>
          <a:off x="609600" y="1581150"/>
          <a:ext cx="8153400" cy="3200397"/>
        </p:xfrm>
        <a:graphic>
          <a:graphicData uri="http://schemas.openxmlformats.org/drawingml/2006/table">
            <a:tbl>
              <a:tblPr firstRow="1" firstCol="1" bandRow="1"/>
              <a:tblGrid>
                <a:gridCol w="505651">
                  <a:extLst>
                    <a:ext uri="{9D8B030D-6E8A-4147-A177-3AD203B41FA5}">
                      <a16:colId xmlns:a16="http://schemas.microsoft.com/office/drawing/2014/main" val="3935825247"/>
                    </a:ext>
                  </a:extLst>
                </a:gridCol>
                <a:gridCol w="4929649">
                  <a:extLst>
                    <a:ext uri="{9D8B030D-6E8A-4147-A177-3AD203B41FA5}">
                      <a16:colId xmlns:a16="http://schemas.microsoft.com/office/drawing/2014/main" val="3788666078"/>
                    </a:ext>
                  </a:extLst>
                </a:gridCol>
                <a:gridCol w="2718100">
                  <a:extLst>
                    <a:ext uri="{9D8B030D-6E8A-4147-A177-3AD203B41FA5}">
                      <a16:colId xmlns:a16="http://schemas.microsoft.com/office/drawing/2014/main" val="2535363400"/>
                    </a:ext>
                  </a:extLst>
                </a:gridCol>
              </a:tblGrid>
              <a:tr h="3178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LP.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NAZWA ZADANIA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KOSZT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3003535"/>
                  </a:ext>
                </a:extLst>
              </a:tr>
              <a:tr h="3178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Koncert WOŚP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2500zł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4270160"/>
                  </a:ext>
                </a:extLst>
              </a:tr>
              <a:tr h="3178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Zakup nagród na  WOŚP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500zł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072647"/>
                  </a:ext>
                </a:extLst>
              </a:tr>
              <a:tr h="3178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Zakup roślin na plac zabaw Klonowa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21945,64zł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9704949"/>
                  </a:ext>
                </a:extLst>
              </a:tr>
              <a:tr h="3178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Zakup agrotkaniny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930zł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6767163"/>
                  </a:ext>
                </a:extLst>
              </a:tr>
              <a:tr h="3178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Zakup wiat przystankowych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4428zł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5354923"/>
                  </a:ext>
                </a:extLst>
              </a:tr>
              <a:tr h="3178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Zakup altanki + wyposażenie (9999,06+5000)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14999,06zł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9209981"/>
                  </a:ext>
                </a:extLst>
              </a:tr>
              <a:tr h="6575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Zakup tablic i koszy do koszykówki na plac zabaw na ulicy Klonowej (2x970zł)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1940zł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0749294"/>
                  </a:ext>
                </a:extLst>
              </a:tr>
              <a:tr h="3178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Rezerwa na zakup roślin w roku 2021</a:t>
                      </a:r>
                      <a:endParaRPr lang="pl-P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2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2757,30zł</a:t>
                      </a:r>
                      <a:endParaRPr lang="pl-P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9883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5474097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609600" y="209550"/>
            <a:ext cx="81534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pl-PL" sz="3200" dirty="0"/>
              <a:t>Uchwalono Fundusz Sołecki na rok 2021</a:t>
            </a:r>
            <a:br>
              <a:rPr lang="pl-PL" sz="3200" dirty="0"/>
            </a:br>
            <a:r>
              <a:rPr lang="pl-PL" sz="3200" dirty="0"/>
              <a:t>KWOTA 445 007, 79zł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BEFE5927-8592-499C-9DF2-CB84FB76E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776115"/>
              </p:ext>
            </p:extLst>
          </p:nvPr>
        </p:nvGraphicFramePr>
        <p:xfrm>
          <a:off x="190500" y="1325856"/>
          <a:ext cx="8763000" cy="3841800"/>
        </p:xfrm>
        <a:graphic>
          <a:graphicData uri="http://schemas.openxmlformats.org/drawingml/2006/table">
            <a:tbl>
              <a:tblPr firstRow="1" firstCol="1" bandRow="1"/>
              <a:tblGrid>
                <a:gridCol w="342900">
                  <a:extLst>
                    <a:ext uri="{9D8B030D-6E8A-4147-A177-3AD203B41FA5}">
                      <a16:colId xmlns:a16="http://schemas.microsoft.com/office/drawing/2014/main" val="1277303858"/>
                    </a:ext>
                  </a:extLst>
                </a:gridCol>
                <a:gridCol w="7391400">
                  <a:extLst>
                    <a:ext uri="{9D8B030D-6E8A-4147-A177-3AD203B41FA5}">
                      <a16:colId xmlns:a16="http://schemas.microsoft.com/office/drawing/2014/main" val="1571810076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479004791"/>
                    </a:ext>
                  </a:extLst>
                </a:gridCol>
              </a:tblGrid>
              <a:tr h="1790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LP.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NAZWA PRZEDSIĘWZIĘCIA</a:t>
                      </a:r>
                      <a:endParaRPr lang="pl-PL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KWOTA PRZEDSIĘWZIĘCIA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7357724"/>
                  </a:ext>
                </a:extLst>
              </a:tr>
              <a:tr h="172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Budowa chodnika na ulicy Pszennej o długości 350mb szerokości 2m.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140 000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0151448"/>
                  </a:ext>
                </a:extLst>
              </a:tr>
              <a:tr h="2617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Zakup i montaż 11 opraw świetlnych wraz z słupami na ul. Pszennej zgodnie z istniejącym projektem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60 500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6346153"/>
                  </a:ext>
                </a:extLst>
              </a:tr>
              <a:tr h="2617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Zakup i montaż 11  opraw świetlnych wraz z słupami na ul. Rolnicza zgodnie z istniejącym projektem.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60 500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0583282"/>
                  </a:ext>
                </a:extLst>
              </a:tr>
              <a:tr h="172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Zakup i montaż 2  opraw świetlnych wraz z słupami na ul. Źródlanej zgodnie z istniejącym projektem.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11 000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2606570"/>
                  </a:ext>
                </a:extLst>
              </a:tr>
              <a:tr h="172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Zakup i montaż 3 opraw świetlnych wraz z słupami na ul. Ogrodowej zgodnie z istniejącym projektem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16 500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6854216"/>
                  </a:ext>
                </a:extLst>
              </a:tr>
              <a:tr h="172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Zakup i montaż 3 opraw świetlnych wraz z słupami na ul. Miodowej zgodnie z istniejącym projektem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16 500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4256767"/>
                  </a:ext>
                </a:extLst>
              </a:tr>
              <a:tr h="2617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Wykonanie projektu oświetlenia na ulicach (Lodowa, Kalinowa, Głogowa, Kwiatowa, Akacjowa) 1250mb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15 000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9530601"/>
                  </a:ext>
                </a:extLst>
              </a:tr>
              <a:tr h="172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Wykonanie projektu oświetlenia ulica Różana 180mb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2 500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5135255"/>
                  </a:ext>
                </a:extLst>
              </a:tr>
              <a:tr h="172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Zakup i ułożenie płyt YOMB – 30mb – 120 płyt – ulica Lodowa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9 600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120324"/>
                  </a:ext>
                </a:extLst>
              </a:tr>
              <a:tr h="172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Zakup i ułożenie płyt YOMB – 30mb – 120 płyt – ulica Sosnowa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9 600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4728437"/>
                  </a:ext>
                </a:extLst>
              </a:tr>
              <a:tr h="1886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Doposażenie Szkoły Podstawowej w Baninie  - Zakup 13 robotów PHOTON  + zestaw fizyczny + 3 maty + wtyczki do laptopów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17 000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6194955"/>
                  </a:ext>
                </a:extLst>
              </a:tr>
              <a:tr h="6151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Zakup sprzętu służącego poprawie bezpieczeństwa i ochronie przeciwpożarowej mieszkańców: – 17259,60zł: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Radiotelefon przenośny HYTERA PD 750 – 4szt. – 9908zł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Buty strażackie KOMFORT plus – 10kpl. – 4946,6zł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Lanca gaśnicza MK 35 700/52 – 1szt. – 2405zł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17259,6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7359113"/>
                  </a:ext>
                </a:extLst>
              </a:tr>
              <a:tr h="1725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Koszty utrzymania strony internetowej www.radabanino.pl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550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4770175"/>
                  </a:ext>
                </a:extLst>
              </a:tr>
              <a:tr h="2992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Wykonanie przyłącza energetycznego oraz zakup i montaż opraw świetlnych wraz z słupami - parkowych - na ul. Księżycowej na terenie rekreacyjno-sportowym zgodnie z istniejącym projektem.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28498,19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5664736"/>
                  </a:ext>
                </a:extLst>
              </a:tr>
              <a:tr h="2617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</a:t>
                      </a:r>
                      <a:endParaRPr lang="pl-PL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0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Zagospodarowanie placu rekreacyjno-sportowego na ulicy Księżycowej w Baninie oraz wszystkie koszty z tym związane.</a:t>
                      </a:r>
                      <a:endParaRPr lang="pl-PL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40 000</a:t>
                      </a:r>
                      <a:endParaRPr lang="pl-PL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3089" marR="230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03122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4849206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/>
              <a:t>Zapraszamy wszystkich Państwa do wspólnych prób zmienienia na lepsze naszego kawałka świata</a:t>
            </a:r>
          </a:p>
        </p:txBody>
      </p:sp>
      <p:sp>
        <p:nvSpPr>
          <p:cNvPr id="4" name="Rectang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PLANY na rok 2021</a:t>
            </a:r>
          </a:p>
        </p:txBody>
      </p:sp>
      <p:pic>
        <p:nvPicPr>
          <p:cNvPr id="8" name="j0178459.jpg"/>
          <p:cNvPicPr>
            <a:picLocks noGrp="1" noChangeAspect="1"/>
          </p:cNvPicPr>
          <p:nvPr>
            <p:ph type="pic" idx="1"/>
          </p:nvPr>
        </p:nvPicPr>
        <p:blipFill>
          <a:blip r:embed="rId3" cstate="print"/>
          <a:srcRect t="16280" b="16280"/>
          <a:stretch>
            <a:fillRect/>
          </a:stretch>
        </p:blipFill>
        <p:spPr/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Realizacja zieleni towarzyszącej na terenach Sołectwa Banino</a:t>
            </a:r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609600" y="1428750"/>
            <a:ext cx="7848600" cy="1371600"/>
          </a:xfrm>
        </p:spPr>
        <p:txBody>
          <a:bodyPr anchor="ctr">
            <a:normAutofit/>
          </a:bodyPr>
          <a:lstStyle/>
          <a:p>
            <a:pPr marL="274320" lvl="1"/>
            <a:r>
              <a:rPr lang="pl-PL" dirty="0"/>
              <a:t>Plac zabaw ulica Księżycowa</a:t>
            </a:r>
          </a:p>
          <a:p>
            <a:pPr marL="274320" lvl="1"/>
            <a:endParaRPr lang="pl-PL" dirty="0"/>
          </a:p>
          <a:p>
            <a:pPr marL="274320" lvl="1"/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24EB8B2-5D6E-46E6-8A1C-3BE0476C92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114550"/>
            <a:ext cx="6400800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738255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28600" y="285750"/>
            <a:ext cx="8534400" cy="838200"/>
          </a:xfrm>
        </p:spPr>
        <p:txBody>
          <a:bodyPr>
            <a:normAutofit fontScale="90000"/>
          </a:bodyPr>
          <a:lstStyle/>
          <a:p>
            <a:r>
              <a:rPr lang="pl-PL" dirty="0"/>
              <a:t>PLANOWANE INWESTYCJE NA ROK 2021</a:t>
            </a:r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533400" y="1428750"/>
            <a:ext cx="7848600" cy="3657600"/>
          </a:xfrm>
        </p:spPr>
        <p:txBody>
          <a:bodyPr anchor="ctr">
            <a:normAutofit fontScale="77500" lnSpcReduction="20000"/>
          </a:bodyPr>
          <a:lstStyle/>
          <a:p>
            <a:r>
              <a:rPr lang="pl-PL" dirty="0"/>
              <a:t>Rozpoczęcie budowy sieci kanalizacji sanitarnej Małe i Duże Banino.</a:t>
            </a:r>
          </a:p>
          <a:p>
            <a:r>
              <a:rPr lang="pl-PL" dirty="0"/>
              <a:t>Budowa zbiornika retencyjnego na granicy Banina i Rębiechowo.</a:t>
            </a:r>
          </a:p>
          <a:p>
            <a:r>
              <a:rPr lang="pl-PL" dirty="0"/>
              <a:t>Zakończenie budowy węzła integracyjnego wraz z ścieżkami rowerowymi.</a:t>
            </a:r>
          </a:p>
          <a:p>
            <a:r>
              <a:rPr lang="pl-PL" dirty="0"/>
              <a:t>Budowa 500mb ulicy Pszennej od Ronda Labudy do skrzyżowania z ulicą Polnego Wiatru (nawierzchnia z kostki betonowej).</a:t>
            </a:r>
          </a:p>
          <a:p>
            <a:r>
              <a:rPr lang="pl-PL" dirty="0"/>
              <a:t>Budowa chodnika na ulicy Pszennej od Ronda Labudy do ulicy Rolniczej około 900mb.</a:t>
            </a:r>
          </a:p>
          <a:p>
            <a:r>
              <a:rPr lang="pl-PL" dirty="0"/>
              <a:t>Zakończenie budowy sieci światłowodów ORANGE.</a:t>
            </a:r>
          </a:p>
          <a:p>
            <a:r>
              <a:rPr lang="pl-PL" dirty="0"/>
              <a:t>Zakończenie budowy oświetlenia ulicy Pszennej i Rolniczej.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66552316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457200" y="1123950"/>
            <a:ext cx="7848600" cy="3962400"/>
          </a:xfrm>
        </p:spPr>
        <p:txBody>
          <a:bodyPr anchor="ctr">
            <a:normAutofit fontScale="70000" lnSpcReduction="20000"/>
          </a:bodyPr>
          <a:lstStyle/>
          <a:p>
            <a:r>
              <a:rPr lang="pl-PL" dirty="0"/>
              <a:t>Opracowanie dokumentacji projektowej dla rozbudowy budynku OSP BANINO.</a:t>
            </a:r>
          </a:p>
          <a:p>
            <a:r>
              <a:rPr lang="pl-PL" dirty="0"/>
              <a:t>Budowa ul. Przemysłowej i Księżycowej (w tym aktualizacja dokumentacji projektowej).</a:t>
            </a:r>
          </a:p>
          <a:p>
            <a:r>
              <a:rPr lang="pl-PL" dirty="0"/>
              <a:t>Opracowanie dokumentacji projektowej budowy parkingu na działce nr 35/72 przy ul. Lotniczej.</a:t>
            </a:r>
          </a:p>
          <a:p>
            <a:r>
              <a:rPr lang="pl-PL" dirty="0"/>
              <a:t>Rozbudowa Szkoły Podstawowej w Baninie przy ul. Lotniczej.</a:t>
            </a:r>
          </a:p>
          <a:p>
            <a:r>
              <a:rPr lang="pl-PL" dirty="0"/>
              <a:t>Budowa SKATEPARKU na placu rekreacyjno-sportowym na ulicy Księżycowej.</a:t>
            </a:r>
          </a:p>
          <a:p>
            <a:r>
              <a:rPr lang="pl-PL" dirty="0"/>
              <a:t>Budowa kolektora deszczowego z </a:t>
            </a:r>
            <a:r>
              <a:rPr lang="pl-PL" dirty="0" err="1"/>
              <a:t>przykanalikami</a:t>
            </a:r>
            <a:r>
              <a:rPr lang="pl-PL" dirty="0"/>
              <a:t> w ulicy Lipowej wraz z odtworzeniem nawierzchni asfaltowej tej drogi w celu odprowadzenia wód opadowych z ulic: Poziomki, Morelowej, Jodłowej, Wrzosowej, Kalinowej, Głogowej, Lodowej.</a:t>
            </a:r>
          </a:p>
        </p:txBody>
      </p:sp>
    </p:spTree>
    <p:extLst>
      <p:ext uri="{BB962C8B-B14F-4D97-AF65-F5344CB8AC3E}">
        <p14:creationId xmlns:p14="http://schemas.microsoft.com/office/powerpoint/2010/main" val="3141427947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457200" y="1123950"/>
            <a:ext cx="7848600" cy="3962400"/>
          </a:xfrm>
        </p:spPr>
        <p:txBody>
          <a:bodyPr anchor="ctr">
            <a:normAutofit/>
          </a:bodyPr>
          <a:lstStyle/>
          <a:p>
            <a:r>
              <a:rPr lang="pl-PL" dirty="0"/>
              <a:t>Opracowanie dokumentacji projektowej dla budowy ciągu pieszo-rowerowego wzdłuż ul. Tuchomskiej.</a:t>
            </a:r>
          </a:p>
          <a:p>
            <a:r>
              <a:rPr lang="pl-PL" dirty="0"/>
              <a:t>Modernizacja stacji uzdatniania wody w Pępowie oraz uruchomienie nowych studni (stacja zasila w wodę również Banino).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1655310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>
          <a:xfrm>
            <a:off x="228600" y="285750"/>
            <a:ext cx="8534400" cy="838200"/>
          </a:xfrm>
        </p:spPr>
        <p:txBody>
          <a:bodyPr>
            <a:normAutofit/>
          </a:bodyPr>
          <a:lstStyle/>
          <a:p>
            <a:pPr algn="ctr"/>
            <a:r>
              <a:rPr lang="pl-PL" dirty="0"/>
              <a:t>PODSUMOWANIE</a:t>
            </a:r>
          </a:p>
        </p:txBody>
      </p:sp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228600" y="1200150"/>
            <a:ext cx="8686800" cy="3886200"/>
          </a:xfrm>
        </p:spPr>
        <p:txBody>
          <a:bodyPr anchor="ctr"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/>
              <a:t>	Podsumowując sprawozdanie, oceniam mijający rok pracy Sołtysa i całej Rady Sołeckiej, mimo licznych ograniczeń spowodowanych </a:t>
            </a:r>
            <a:r>
              <a:rPr lang="pl-PL" dirty="0" err="1"/>
              <a:t>covidem</a:t>
            </a:r>
            <a:r>
              <a:rPr lang="pl-PL" dirty="0"/>
              <a:t> jako udany. W okresie pandemii prowadziliśmy i prowadzimy nieprzerwanie działania mające na celu kontynuację realizacji założonych planów. Intensywnie rozbudowujące się Banino było i jest sporym wyzwaniem </a:t>
            </a:r>
            <a:r>
              <a:rPr lang="pl-PL" dirty="0" err="1"/>
              <a:t>inwestycyjno</a:t>
            </a:r>
            <a:r>
              <a:rPr lang="pl-PL" dirty="0"/>
              <a:t> -finansowym dla UG Żukowo. Mijający rok pokazał nam, że wiele zostało już zrobione, ale jeszcze więcej jest do zrobienia. Rok 2021 będzie rokiem obfitującym w wielorakie inwestycje. Już dziś przygotujmy się na liczne utrudnienia spowodowane choćby budową kanalizacji sanitarnej, jednak bądźmy świadomi że wszystko to prowadzi do poprawy warunków życia nas wszystkich. Wiemy że w Baninie ludzie mają wielkie serca i potrafią się wspierać a także działać dla dobra ogółu o czym przekonaliśmy się wielokrotnie podczas organizowanych i współorganizowanych przez nas akcji. Jesteśmy przekonani, że wspólnie jesteśmy w stanie wprowadzić dużo dobrego do naszego sołectwa. Już wkrótce, jeśli sytuacja pozwoli zaprosimy państwa do kolejnych akcji sadzenia roślin i nie tylko. </a:t>
            </a:r>
          </a:p>
        </p:txBody>
      </p:sp>
    </p:spTree>
    <p:extLst>
      <p:ext uri="{BB962C8B-B14F-4D97-AF65-F5344CB8AC3E}">
        <p14:creationId xmlns:p14="http://schemas.microsoft.com/office/powerpoint/2010/main" val="3675208055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457200" y="1123950"/>
            <a:ext cx="7848600" cy="3962400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	Dziękuję władzom Gminy Żukowo oraz Radnym Miejskim za wsłuchanie się w problemy Banina oraz ich zrozumienie, za zrealizowane projekty, zadania i inwestycje a także za te realizowane i planowane. Jestem przekonany że nasza współpraca wkroczyła na nowe tory prowadzące do wspólnego sprawnego działania dla dobra mieszkańców, Sołectwa Banino i Gminy Żukowo.</a:t>
            </a:r>
          </a:p>
        </p:txBody>
      </p:sp>
    </p:spTree>
    <p:extLst>
      <p:ext uri="{BB962C8B-B14F-4D97-AF65-F5344CB8AC3E}">
        <p14:creationId xmlns:p14="http://schemas.microsoft.com/office/powerpoint/2010/main" val="3185912850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457200" y="1123950"/>
            <a:ext cx="7848600" cy="39624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pl-PL" dirty="0"/>
              <a:t>	Dziękuję za współpracę Radzie Sołeckiej, która nie tylko jest ciałem doradczym a pokazała, że potrafi działać, o czym wszyscy mieliśmy okazję wielokrotnie się przekonać. Wiem, że mogę na Was liczyć a wspólnie osiągniemy założone cele. </a:t>
            </a:r>
          </a:p>
        </p:txBody>
      </p:sp>
    </p:spTree>
    <p:extLst>
      <p:ext uri="{BB962C8B-B14F-4D97-AF65-F5344CB8AC3E}">
        <p14:creationId xmlns:p14="http://schemas.microsoft.com/office/powerpoint/2010/main" val="489959417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sz="quarter" idx="13"/>
          </p:nvPr>
        </p:nvSpPr>
        <p:spPr>
          <a:xfrm>
            <a:off x="457200" y="1123950"/>
            <a:ext cx="8305800" cy="3962400"/>
          </a:xfrm>
        </p:spPr>
        <p:txBody>
          <a:bodyPr anchor="ctr">
            <a:normAutofit/>
          </a:bodyPr>
          <a:lstStyle/>
          <a:p>
            <a:pPr marL="0" indent="0" algn="just">
              <a:buNone/>
            </a:pPr>
            <a:r>
              <a:rPr lang="pl-PL" sz="1800" kern="150" dirty="0">
                <a:effectLst/>
                <a:latin typeface="Arial" panose="020B0604020202020204" pitchFamily="34" charset="0"/>
                <a:ea typeface="Droid Sans Fallback"/>
                <a:cs typeface="Times New Roman" panose="02020603050405020304" pitchFamily="18" charset="0"/>
              </a:rPr>
              <a:t>	</a:t>
            </a:r>
            <a:r>
              <a:rPr lang="pl-PL" sz="2400" kern="150" dirty="0">
                <a:effectLst/>
                <a:latin typeface="Arial" panose="020B0604020202020204" pitchFamily="34" charset="0"/>
                <a:ea typeface="Droid Sans Fallback"/>
                <a:cs typeface="Times New Roman" panose="02020603050405020304" pitchFamily="18" charset="0"/>
              </a:rPr>
              <a:t>Dziękuję za współpracę Dyrekcji Szkoły Podstawowej, Harcerzom z szczepu Okeanida - Banino, władzom i Druhom OSP Banino, Księżom z Parafii pw. Niepokalanego Poczęcia NMP, Komendantowi i Policjantom z Komisariatu Policji w Żukowie, współpracującym firmom i organizacjom a przede wszystkim Wam - Mieszkańcom włączającym się w prace na rzecz poprawy estetyki wsi i warunków życia mieszkańców oraz wszystkim, którzy w jakikolwiek sposób udzielali się na rzecz naszego sołectwa.</a:t>
            </a:r>
            <a:endParaRPr lang="pl-PL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989398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dirty="0"/>
              <a:t>KONIEC</a:t>
            </a:r>
          </a:p>
        </p:txBody>
      </p:sp>
      <p:pic>
        <p:nvPicPr>
          <p:cNvPr id="4" name="Symbol zastępczy zawartości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352550"/>
            <a:ext cx="2857500" cy="1295400"/>
          </a:xfrm>
        </p:spPr>
      </p:pic>
      <p:sp>
        <p:nvSpPr>
          <p:cNvPr id="5" name="Symbol zastępczy zawartości 8"/>
          <p:cNvSpPr>
            <a:spLocks noGrp="1"/>
          </p:cNvSpPr>
          <p:nvPr>
            <p:ph idx="4294967295"/>
          </p:nvPr>
        </p:nvSpPr>
        <p:spPr>
          <a:xfrm>
            <a:off x="533400" y="2800350"/>
            <a:ext cx="8229600" cy="2209800"/>
          </a:xfrm>
          <a:prstGeom prst="rect">
            <a:avLst/>
          </a:prstGeom>
        </p:spPr>
        <p:txBody>
          <a:bodyPr>
            <a:normAutofit fontScale="25000" lnSpcReduction="20000"/>
          </a:bodyPr>
          <a:lstStyle/>
          <a:p>
            <a:pPr marL="109728" indent="0" algn="ctr">
              <a:buNone/>
            </a:pPr>
            <a:r>
              <a:rPr lang="pl-PL" sz="6700" b="1" dirty="0"/>
              <a:t>soltysbanino@wp.pl</a:t>
            </a:r>
          </a:p>
          <a:p>
            <a:pPr marL="109728" indent="0" algn="ctr">
              <a:buNone/>
            </a:pPr>
            <a:endParaRPr lang="pl-PL" sz="6700" b="1" dirty="0"/>
          </a:p>
          <a:p>
            <a:pPr marL="109728" indent="0" algn="ctr">
              <a:buNone/>
            </a:pPr>
            <a:r>
              <a:rPr lang="pl-PL" sz="6700" b="1" dirty="0"/>
              <a:t>solectwobanino@wp.pl</a:t>
            </a:r>
          </a:p>
          <a:p>
            <a:pPr marL="109728" indent="0" algn="ctr">
              <a:buNone/>
            </a:pPr>
            <a:endParaRPr lang="pl-PL" sz="6700" b="1" dirty="0"/>
          </a:p>
          <a:p>
            <a:pPr marL="109728" indent="0" algn="ctr">
              <a:buNone/>
            </a:pPr>
            <a:r>
              <a:rPr lang="pl-PL" sz="6700" b="1" dirty="0"/>
              <a:t>www.radabanino.pl</a:t>
            </a:r>
          </a:p>
          <a:p>
            <a:pPr marL="109728" indent="0" algn="ctr">
              <a:buNone/>
            </a:pPr>
            <a:endParaRPr lang="pl-PL" sz="6700" b="1" dirty="0"/>
          </a:p>
          <a:p>
            <a:pPr marL="109728" indent="0" algn="ctr">
              <a:buNone/>
            </a:pPr>
            <a:r>
              <a:rPr lang="pl-PL" sz="6700" b="1" dirty="0"/>
              <a:t>www.facebook/solectwobanino</a:t>
            </a:r>
          </a:p>
          <a:p>
            <a:pPr marL="109728" indent="0" algn="ctr">
              <a:buNone/>
            </a:pPr>
            <a:endParaRPr lang="pl-PL" sz="6700" b="1" dirty="0"/>
          </a:p>
          <a:p>
            <a:pPr marL="109728" indent="0" algn="ctr">
              <a:buNone/>
            </a:pPr>
            <a:endParaRPr lang="pl-PL" sz="6500" b="1" dirty="0">
              <a:solidFill>
                <a:srgbClr val="FF0000"/>
              </a:solidFill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8324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zentacja panoramiczna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Prezentacja panoramiczna.potx</Template>
  <TotalTime>0</TotalTime>
  <Words>1696</Words>
  <Application>Microsoft Office PowerPoint</Application>
  <PresentationFormat>Pokaz na ekranie (16:9)</PresentationFormat>
  <Paragraphs>205</Paragraphs>
  <Slides>20</Slides>
  <Notes>20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6" baseType="lpstr">
      <vt:lpstr>Arial</vt:lpstr>
      <vt:lpstr>Calibri</vt:lpstr>
      <vt:lpstr>Tw Cen MT</vt:lpstr>
      <vt:lpstr>Wingdings</vt:lpstr>
      <vt:lpstr>Wingdings 2</vt:lpstr>
      <vt:lpstr>Prezentacja panoramiczna</vt:lpstr>
      <vt:lpstr>Sprawozdanie z działalności Sołtysa i Rady Sołeckiej Sołectwa Banino za rok 2020</vt:lpstr>
      <vt:lpstr>Sołtys : Wojciech Koza-Zatoński Rada Sołecka w składzie: Urszula Teska Karolina Kordas-Stępska Łukasz Klecha Paweł Richter</vt:lpstr>
      <vt:lpstr>Prezentacja programu PowerPoint</vt:lpstr>
      <vt:lpstr>W sołectwie przy pomocy Urzędu Gminy, Radnych Gminnych, Starostwa Powiatowego oraz firm współpracujących a także mieszkańców zrealizowano następujące zadania: </vt:lpstr>
      <vt:lpstr>Prezentacja programu PowerPoint</vt:lpstr>
      <vt:lpstr>Prezentacja programu PowerPoint</vt:lpstr>
      <vt:lpstr>- INWESTYCJE ZREALIZOWANE Z FS 2020</vt:lpstr>
      <vt:lpstr>- INWESTYCJE NIEZREALIZOWANE Z FS 2020</vt:lpstr>
      <vt:lpstr>Zrealizowano poniższe wydatki z środków pochodzących z DODATKOWEGO FUNDUSZU SOŁECKIEGO 50 000 zł</vt:lpstr>
      <vt:lpstr>Uchwalono Fundusz Sołecki na rok 2021 KWOTA 445 007, 79zł</vt:lpstr>
      <vt:lpstr>PLANY na rok 2021</vt:lpstr>
      <vt:lpstr>Realizacja zieleni towarzyszącej na terenach Sołectwa Banino</vt:lpstr>
      <vt:lpstr>PLANOWANE INWESTYCJE NA ROK 2021</vt:lpstr>
      <vt:lpstr>Prezentacja programu PowerPoint</vt:lpstr>
      <vt:lpstr>Prezentacja programu PowerPoint</vt:lpstr>
      <vt:lpstr>PODSUMOWANIE</vt:lpstr>
      <vt:lpstr>Prezentacja programu PowerPoint</vt:lpstr>
      <vt:lpstr>Prezentacja programu PowerPoint</vt:lpstr>
      <vt:lpstr>Prezentacja programu PowerPoint</vt:lpstr>
      <vt:lpstr>KONIEC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modified xsi:type="dcterms:W3CDTF">2021-03-07T15:29:39Z</dcterms:modified>
</cp:coreProperties>
</file>