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302" r:id="rId5"/>
    <p:sldId id="383" r:id="rId6"/>
    <p:sldId id="303" r:id="rId7"/>
    <p:sldId id="324" r:id="rId8"/>
    <p:sldId id="304" r:id="rId9"/>
    <p:sldId id="326" r:id="rId10"/>
    <p:sldId id="327" r:id="rId11"/>
    <p:sldId id="380" r:id="rId12"/>
    <p:sldId id="329" r:id="rId13"/>
    <p:sldId id="330" r:id="rId14"/>
    <p:sldId id="314" r:id="rId15"/>
    <p:sldId id="385" r:id="rId16"/>
    <p:sldId id="371" r:id="rId17"/>
    <p:sldId id="391" r:id="rId18"/>
    <p:sldId id="305" r:id="rId19"/>
    <p:sldId id="392" r:id="rId20"/>
    <p:sldId id="272" r:id="rId21"/>
    <p:sldId id="297" r:id="rId22"/>
    <p:sldId id="358" r:id="rId23"/>
    <p:sldId id="325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54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r>
              <a:rPr lang="pl-PL" dirty="0">
                <a:solidFill>
                  <a:sysClr val="windowText" lastClr="000000"/>
                </a:solidFill>
              </a:rPr>
              <a:t>FUNDUSZ SOŁECKI 2022</a:t>
            </a:r>
            <a:endParaRPr lang="en-US" dirty="0">
              <a:solidFill>
                <a:sysClr val="windowText" lastClr="000000"/>
              </a:solidFill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D66-4E4C-BED1-942DBF2714DF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1D66-4E4C-BED1-942DBF2714DF}"/>
              </c:ext>
            </c:extLst>
          </c:dPt>
          <c:dPt>
            <c:idx val="6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4-1D66-4E4C-BED1-942DBF2714DF}"/>
              </c:ext>
            </c:extLst>
          </c:dPt>
          <c:dLbls>
            <c:dLbl>
              <c:idx val="4"/>
              <c:layout>
                <c:manualLayout>
                  <c:x val="8.1260498687664037E-2"/>
                  <c:y val="5.665456401283172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66-4E4C-BED1-942DBF2714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baseline="0">
                    <a:solidFill>
                      <a:sysClr val="windowText" lastClr="000000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budowa chodnika</c:v>
                </c:pt>
                <c:pt idx="1">
                  <c:v>oświetlenie ulic </c:v>
                </c:pt>
                <c:pt idx="2">
                  <c:v>doposażenie OSP Banino </c:v>
                </c:pt>
                <c:pt idx="3">
                  <c:v>doposażenie szkoły </c:v>
                </c:pt>
                <c:pt idx="4">
                  <c:v>usługi informatyczne </c:v>
                </c:pt>
                <c:pt idx="5">
                  <c:v>Progi zwalniające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420417</c:v>
                </c:pt>
                <c:pt idx="1">
                  <c:v>44000</c:v>
                </c:pt>
                <c:pt idx="2">
                  <c:v>19100</c:v>
                </c:pt>
                <c:pt idx="3">
                  <c:v>19200</c:v>
                </c:pt>
                <c:pt idx="4">
                  <c:v>550</c:v>
                </c:pt>
                <c:pt idx="5">
                  <c:v>7400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6-4E4C-BED1-942DBF271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11817753550037"/>
          <c:y val="9.4667676155865133E-2"/>
          <c:w val="0.40492933575610751"/>
          <c:h val="0.8617863920856047"/>
        </c:manualLayout>
      </c:layout>
      <c:overlay val="0"/>
      <c:txPr>
        <a:bodyPr/>
        <a:lstStyle/>
        <a:p>
          <a:pPr>
            <a:defRPr sz="1400" baseline="0">
              <a:solidFill>
                <a:schemeClr val="bg1"/>
              </a:solidFill>
              <a:latin typeface="Arial Black" pitchFamily="34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FUNDUSZ SOŁECKI 2022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Arkusz1!$A$2:$A$8</c:f>
              <c:strCache>
                <c:ptCount val="7"/>
                <c:pt idx="0">
                  <c:v>CHODNIK ROLNICZA</c:v>
                </c:pt>
                <c:pt idx="1">
                  <c:v>OŚWIETLENIE RÓŻANA</c:v>
                </c:pt>
                <c:pt idx="2">
                  <c:v>OŚWIETLENIE KALINOWA</c:v>
                </c:pt>
                <c:pt idx="3">
                  <c:v>OŚWIETLENIE MIODOWA</c:v>
                </c:pt>
                <c:pt idx="4">
                  <c:v>SZKOŁA PODSTAWOWA</c:v>
                </c:pt>
                <c:pt idx="5">
                  <c:v>OSP BANINO</c:v>
                </c:pt>
                <c:pt idx="6">
                  <c:v>WWW.RADABANINO.PL</c:v>
                </c:pt>
              </c:strCache>
            </c:strRef>
          </c:cat>
          <c:val>
            <c:numRef>
              <c:f>Arkusz1!$B$2:$B$8</c:f>
              <c:numCache>
                <c:formatCode>General</c:formatCode>
                <c:ptCount val="7"/>
                <c:pt idx="0">
                  <c:v>420417</c:v>
                </c:pt>
                <c:pt idx="1">
                  <c:v>11000</c:v>
                </c:pt>
                <c:pt idx="2">
                  <c:v>16500</c:v>
                </c:pt>
                <c:pt idx="3">
                  <c:v>16500</c:v>
                </c:pt>
                <c:pt idx="4">
                  <c:v>19200</c:v>
                </c:pt>
                <c:pt idx="5">
                  <c:v>19100</c:v>
                </c:pt>
                <c:pt idx="6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43-4730-8228-94D90EF95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966294617213258"/>
          <c:y val="0.19109455068116482"/>
          <c:w val="0.36644820912537446"/>
          <c:h val="0.74469566304211976"/>
        </c:manualLayout>
      </c:layout>
      <c:overlay val="0"/>
      <c:txPr>
        <a:bodyPr/>
        <a:lstStyle/>
        <a:p>
          <a:pPr>
            <a:defRPr sz="1600" b="1">
              <a:solidFill>
                <a:schemeClr val="bg1"/>
              </a:solidFill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09.09.2021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://www.radabanino.pl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solectwobanino@wp.pl" TargetMode="External"/><Relationship Id="rId2" Type="http://schemas.openxmlformats.org/officeDocument/2006/relationships/hyperlink" Target="mailto:soltysbanino@wp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http://www.facebook/solectwobanino.pl" TargetMode="External"/><Relationship Id="rId4" Type="http://schemas.openxmlformats.org/officeDocument/2006/relationships/hyperlink" Target="http://www.radabanino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44408" cy="2376264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dirty="0"/>
            </a:br>
            <a:br>
              <a:rPr lang="pl-PL" b="1" dirty="0"/>
            </a:br>
            <a:br>
              <a:rPr lang="pl-PL" b="1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 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3600" dirty="0"/>
              <a:t>WNIOSEK</a:t>
            </a:r>
            <a:br>
              <a:rPr lang="pl-PL" sz="3600" dirty="0"/>
            </a:br>
            <a:r>
              <a:rPr lang="pl-PL" sz="3600" dirty="0"/>
              <a:t>o przyznanie środków z funduszu sołeckiego na 2022r. </a:t>
            </a:r>
            <a:br>
              <a:rPr lang="pl-PL" dirty="0"/>
            </a:b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294764"/>
            <a:ext cx="2903090" cy="144660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BD103FA-40C0-423A-86A3-30ACB1CB86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076632"/>
            <a:ext cx="4117182" cy="28616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259632" y="476672"/>
            <a:ext cx="669674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 dirty="0"/>
              <a:t>Wysokość środków stanowiących fundusz sołecki na rok </a:t>
            </a:r>
          </a:p>
          <a:p>
            <a:pPr algn="ctr">
              <a:lnSpc>
                <a:spcPct val="150000"/>
              </a:lnSpc>
            </a:pPr>
            <a:r>
              <a:rPr lang="pl-PL" sz="2400" b="1" dirty="0"/>
              <a:t>2022.</a:t>
            </a:r>
          </a:p>
          <a:p>
            <a:pPr algn="ctr"/>
            <a:endParaRPr lang="pl-PL" sz="2400" b="1" dirty="0"/>
          </a:p>
          <a:p>
            <a:pPr algn="ctr"/>
            <a:r>
              <a:rPr lang="pl-PL" sz="6000" b="1" dirty="0">
                <a:solidFill>
                  <a:srgbClr val="FF0000"/>
                </a:solidFill>
              </a:rPr>
              <a:t>510 667zł</a:t>
            </a:r>
          </a:p>
          <a:p>
            <a:pPr lvl="0" algn="ctr">
              <a:lnSpc>
                <a:spcPct val="150000"/>
              </a:lnSpc>
            </a:pPr>
            <a:r>
              <a:rPr lang="pl-PL" sz="2400" b="1" dirty="0">
                <a:solidFill>
                  <a:prstClr val="black"/>
                </a:solidFill>
              </a:rPr>
              <a:t>Wysokość środków  nie stanowiących funduszu sołeckiego na rok 2022 do dyspozycji Sołectwa Banino.</a:t>
            </a:r>
          </a:p>
          <a:p>
            <a:pPr lvl="0" algn="ctr">
              <a:lnSpc>
                <a:spcPct val="150000"/>
              </a:lnSpc>
            </a:pPr>
            <a:r>
              <a:rPr lang="pl-PL" sz="6000" b="1" dirty="0">
                <a:solidFill>
                  <a:srgbClr val="FF0000"/>
                </a:solidFill>
              </a:rPr>
              <a:t>50 000zł</a:t>
            </a:r>
            <a:endParaRPr lang="pl-PL"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02034"/>
          </a:xfrm>
        </p:spPr>
        <p:txBody>
          <a:bodyPr>
            <a:normAutofit fontScale="85000" lnSpcReduction="10000"/>
          </a:bodyPr>
          <a:lstStyle/>
          <a:p>
            <a:pPr marL="624078" indent="-514350">
              <a:buAutoNum type="arabicPeriod"/>
            </a:pPr>
            <a:r>
              <a:rPr lang="pl-PL" sz="3300" b="1" i="1" u="sng" dirty="0">
                <a:latin typeface="Arial Black" pitchFamily="34" charset="0"/>
              </a:rPr>
              <a:t>Kompleksowa budowa ulicy Pszennej.</a:t>
            </a:r>
          </a:p>
          <a:p>
            <a:pPr marL="109728" indent="0">
              <a:buNone/>
            </a:pPr>
            <a:r>
              <a:rPr lang="pl-PL" sz="3300" b="1" i="1" u="sng" dirty="0">
                <a:solidFill>
                  <a:srgbClr val="FF0000"/>
                </a:solidFill>
                <a:latin typeface="Arial Black" pitchFamily="34" charset="0"/>
              </a:rPr>
              <a:t>Koszt realizacji zgodnie z kosztorysem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r>
              <a:rPr lang="pl-PL" b="1" dirty="0"/>
              <a:t>UZASADNIENIE:</a:t>
            </a:r>
            <a:endParaRPr lang="pl-PL" dirty="0"/>
          </a:p>
          <a:p>
            <a:pPr marL="109728" indent="0">
              <a:buNone/>
            </a:pPr>
            <a:r>
              <a:rPr lang="pl-PL" dirty="0"/>
              <a:t>Ulica Pszenna jest główną drogą w części południowej Banina, z której korzysta ponad połowa mieszkańców. Ulica Pszenna jest drogą wykonaną z płyt YOMB bez pobocza i bez chodnika. Natężenie ruchu pojazdów mechanicznych w połączeniu z często obserwowaną nadmierną prędkością stwarzają realne zagrożenie dla pieszych. Kompleksowa budowa ulicy (odwodnienie, chodniki, asfalt) spowoduje znaczne poprawienie bezpieczeństwa, zarazem w przypadku utrudnień na ulicy Lotniczej będzie bezpieczną alternatywą.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/>
              <a:t>Wnioski Rady Sołeckiej do budżetu Gminy Żukowo na rok 2022.</a:t>
            </a:r>
            <a:endParaRPr lang="pl-PL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5904656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pl-PL" sz="3300" i="1" u="sng" dirty="0">
                <a:latin typeface="Arial Black" pitchFamily="34" charset="0"/>
                <a:cs typeface="Arial" pitchFamily="34" charset="0"/>
              </a:rPr>
              <a:t>2. Wykonanie projektu ciągu pieszo-rowerowego na ulicy Rolniczej 1200mb – 2m szerokości </a:t>
            </a:r>
            <a:r>
              <a:rPr lang="pl-PL" sz="3300" i="1" u="sng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Kwota 50 000</a:t>
            </a:r>
          </a:p>
          <a:p>
            <a:pPr marL="109728" indent="0">
              <a:buNone/>
            </a:pPr>
            <a:endParaRPr lang="pl-PL" sz="2000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b="1" dirty="0"/>
              <a:t>UZASADNIENIE:</a:t>
            </a:r>
            <a:endParaRPr lang="pl-PL" dirty="0"/>
          </a:p>
          <a:p>
            <a:pPr marL="109728" indent="0">
              <a:buNone/>
            </a:pPr>
            <a:r>
              <a:rPr lang="pl-PL" sz="2600" dirty="0"/>
              <a:t>Ulica Rolnicza jest jedną z trzech głównych dróg w południowej części Banina. Ulica Rolnicza jest drogą o nawierzchni z płyt YOMB bez pobocza i bez chodnika. Natężenie ruchu pojazdów mechanicznych w połączeniu z często obserwowaną nadmierną prędkością stwarzają realne zagrożenie dla pieszych. Jednocześnie ulica Rolnicza jest drogą prowadzącą do szkoły, z której korzystają uczniowie piesi jak i na rowerach. W latach 2019 i 2020 wykonano 2/3 oświetlenia w roku 2021 wykonany zostanie ostatni etap oświetlenia – wszystko z środków pochodzących z Funduszu Sołeckiego. Rada Sołecka uznała za zasadne budowę ciągu pieszo-rowerowego na ulicy Rolniczej, zarazem planuje się w roku 2022 realizację projektu z środków pochodzących z Funduszu Sołeckiego.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285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5976664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pl-PL" sz="2800" i="1" u="sng" dirty="0">
                <a:latin typeface="Arial Black" pitchFamily="34" charset="0"/>
                <a:cs typeface="Arial" pitchFamily="34" charset="0"/>
              </a:rPr>
              <a:t>3. Kompleksowa budowa ulicy Księżycowej i Przemysłowej. </a:t>
            </a:r>
            <a:r>
              <a:rPr lang="pl-PL" sz="2800" i="1" u="sng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Koszt realizacji zgodnie z kosztorysem</a:t>
            </a:r>
          </a:p>
          <a:p>
            <a:pPr marL="109728" indent="0">
              <a:buNone/>
            </a:pPr>
            <a:endParaRPr lang="pl-PL" sz="2000" i="1" u="sng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pl-PL" sz="2000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b="1" dirty="0"/>
              <a:t>UZASADNIENIE:</a:t>
            </a:r>
            <a:endParaRPr lang="pl-PL" dirty="0"/>
          </a:p>
          <a:p>
            <a:pPr marL="109728" indent="0">
              <a:buNone/>
            </a:pPr>
            <a:r>
              <a:rPr lang="pl-PL" dirty="0"/>
              <a:t>Ulica Księżycowa jest jedną z trzech głównych dróg w południowej części Banina. Ulica Księżycowa jest drogą o nawierzchni z płyt YOMB bez pobocza i bez chodnika. Natężenie ruchu pojazdów mechanicznych w połączeniu z często obserwowaną nadmierną prędkością stwarzają realne zagrożenie dla pieszych. Jednocześnie ulica Księżycowa jest drogą prowadzącą do szkoły, z której korzystają uczniowie, piesi jak i rowerzyści. Kompleksowa budowa ulic (odwodnienie, chodniki, asfalt) spowoduje znaczne poprawienie bezpieczeństwa.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506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120680"/>
          </a:xfrm>
        </p:spPr>
        <p:txBody>
          <a:bodyPr>
            <a:normAutofit fontScale="92500" lnSpcReduction="10000"/>
          </a:bodyPr>
          <a:lstStyle/>
          <a:p>
            <a:pPr marL="109728" lvl="0" indent="0">
              <a:buNone/>
            </a:pPr>
            <a:r>
              <a:rPr lang="pl-PL" sz="2800" b="1" i="1" u="sng" dirty="0">
                <a:latin typeface="Arial Black" panose="020B0A04020102020204" pitchFamily="34" charset="0"/>
              </a:rPr>
              <a:t>4. Budowa Szkoły podstawowej na ulicy Lotniczej</a:t>
            </a:r>
            <a:endParaRPr lang="pl-PL" sz="2800" dirty="0">
              <a:latin typeface="Arial Black" panose="020B0A04020102020204" pitchFamily="34" charset="0"/>
            </a:endParaRPr>
          </a:p>
          <a:p>
            <a:pPr marL="109728" indent="0">
              <a:buNone/>
            </a:pPr>
            <a:r>
              <a:rPr lang="pl-PL" sz="2800" b="1" i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Koszt realizacji zgodnie z kosztorysem</a:t>
            </a:r>
          </a:p>
          <a:p>
            <a:pPr marL="109728" indent="0">
              <a:buNone/>
            </a:pPr>
            <a:r>
              <a:rPr lang="pl-PL" sz="2000" dirty="0"/>
              <a:t>	</a:t>
            </a:r>
          </a:p>
          <a:p>
            <a:pPr marL="109728" indent="0">
              <a:buNone/>
            </a:pPr>
            <a:r>
              <a:rPr lang="pl-PL" sz="2500" b="1" dirty="0"/>
              <a:t>UZASADNIENIE:</a:t>
            </a:r>
            <a:endParaRPr lang="pl-PL" sz="2500" dirty="0"/>
          </a:p>
          <a:p>
            <a:pPr marL="109728" indent="0">
              <a:buNone/>
            </a:pPr>
            <a:r>
              <a:rPr lang="pl-PL" sz="2500" dirty="0"/>
              <a:t>Szkoła Podstawowa na ulicy Lotniczej nie jest w stanie pomieścić wystarczającej liczby uczniów, ponadto jej stan techniczny odbiega od realiów obecnie panujących. Zgodnie z projektem obecnie istniejący budynek wymaga wyburzenia i zastąpienia nowym. Jednocześnie szkoła na ulicy Tuchomskiej nie jest w stanie zapewnić miejsca dla wszystkich uczniów, gdyż była projektowana na maksymalnie 900 uczniów a obecnie uczy się w niej ponad 1300 uczniów. Należy wspomnieć, że w szkole w Baninie uczą się dzieci z Banina, Barniewic, Borowca oraz Rębiechowa. Dlatego też zasadnym jest jak najszybsze rozpoczęcie budowy nowej szkoły na ulicy Lotniczej.</a:t>
            </a:r>
          </a:p>
        </p:txBody>
      </p:sp>
    </p:spTree>
    <p:extLst>
      <p:ext uri="{BB962C8B-B14F-4D97-AF65-F5344CB8AC3E}">
        <p14:creationId xmlns:p14="http://schemas.microsoft.com/office/powerpoint/2010/main" val="186040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57200" y="404664"/>
            <a:ext cx="8229600" cy="560262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pl-PL" sz="2000" b="1" dirty="0">
                <a:latin typeface="Arial" pitchFamily="34" charset="0"/>
                <a:cs typeface="Arial" pitchFamily="34" charset="0"/>
              </a:rPr>
              <a:t>5. Wykonanie punktów oświetlenia ulicznego na ulicach:</a:t>
            </a: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Sportowa 4szt. (projekt z środków z FS2019)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Ogrodowa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Żeglarska, Dębowa, Sosnowa, Kościelna 6szt.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33 000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Rubinowa 4szt.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Wesoła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(projekt z środków z FS2019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)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Kubusia Puchatka 4 szt.(projekt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Jasia i Małgosi 4 szt.(projekt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22 000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Bajeczna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err="1">
                <a:latin typeface="Arial" pitchFamily="34" charset="0"/>
                <a:cs typeface="Arial" pitchFamily="34" charset="0"/>
              </a:rPr>
              <a:t>Halna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 4 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Miodowa i Miedziana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Słoneczna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Lawendowa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Diamentowa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Balladyny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Letnia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Lodowa 4szt.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22 000</a:t>
            </a: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Różana 4szt.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22 000</a:t>
            </a:r>
          </a:p>
          <a:p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endParaRPr lang="pl-PL" sz="2000" b="1" dirty="0">
              <a:solidFill>
                <a:srgbClr val="FF0000"/>
              </a:solidFill>
            </a:endParaRPr>
          </a:p>
          <a:p>
            <a:endParaRPr lang="pl-PL" sz="20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97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pPr algn="ctr"/>
            <a:r>
              <a:rPr lang="pl-PL" sz="4800" dirty="0"/>
              <a:t>WSPÓLNY WNIOSEK RADY SOŁECKIEJ I MIESZKAŃCÓW SOŁECTWA BANINO </a:t>
            </a:r>
            <a:br>
              <a:rPr lang="pl-PL" sz="4800" dirty="0"/>
            </a:br>
            <a:r>
              <a:rPr lang="pl-PL" sz="4800" dirty="0"/>
              <a:t>O PRZYZNANIE ŚRODKÓW </a:t>
            </a:r>
            <a:br>
              <a:rPr lang="pl-PL" sz="4800" dirty="0"/>
            </a:br>
            <a:r>
              <a:rPr lang="pl-PL" sz="4800" dirty="0"/>
              <a:t>Z FUNDUSZU SOŁECKIEGO NA ROK 2022</a:t>
            </a:r>
          </a:p>
        </p:txBody>
      </p:sp>
    </p:spTree>
    <p:extLst>
      <p:ext uri="{BB962C8B-B14F-4D97-AF65-F5344CB8AC3E}">
        <p14:creationId xmlns:p14="http://schemas.microsoft.com/office/powerpoint/2010/main" val="371675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117595033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323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Wykres 2"/>
          <p:cNvGraphicFramePr/>
          <p:nvPr>
            <p:extLst>
              <p:ext uri="{D42A27DB-BD31-4B8C-83A1-F6EECF244321}">
                <p14:modId xmlns:p14="http://schemas.microsoft.com/office/powerpoint/2010/main" val="707765051"/>
              </p:ext>
            </p:extLst>
          </p:nvPr>
        </p:nvGraphicFramePr>
        <p:xfrm>
          <a:off x="0" y="116632"/>
          <a:ext cx="9144000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695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2800" b="1" dirty="0"/>
              <a:t>Koszt przedsięwzięcia: </a:t>
            </a:r>
            <a:r>
              <a:rPr lang="pl-PL" sz="2800" b="1" dirty="0">
                <a:solidFill>
                  <a:srgbClr val="FF0000"/>
                </a:solidFill>
              </a:rPr>
              <a:t>420 417zł</a:t>
            </a:r>
          </a:p>
          <a:p>
            <a:pPr marL="109728" indent="0">
              <a:buNone/>
            </a:pPr>
            <a:r>
              <a:rPr lang="pl-PL" sz="2800" b="1" dirty="0"/>
              <a:t>Lokalizacja: </a:t>
            </a:r>
            <a:r>
              <a:rPr lang="pl-PL" sz="2800" dirty="0"/>
              <a:t>Sołectwo Banino, ul. Rolnicza.</a:t>
            </a:r>
          </a:p>
          <a:p>
            <a:pPr marL="109728" indent="0">
              <a:buNone/>
            </a:pPr>
            <a:r>
              <a:rPr lang="pl-PL" sz="2800" b="1" dirty="0"/>
              <a:t>UZASADNIENIE: </a:t>
            </a:r>
          </a:p>
          <a:p>
            <a:pPr marL="109728" indent="0">
              <a:buNone/>
            </a:pPr>
            <a:r>
              <a:rPr lang="pl-PL" dirty="0"/>
              <a:t>Ulica Rolnicza jest jedną z głównych dróg w części południowej Banina, z której korzysta ponad połowa mieszkańców Banina. Ulica Rolnicza jest drogą wykonaną z płyt YOMB bez pobocza i bez chodnika. Natężenie ruchu pojazdów mechanicznych w połączeniu z często obserwowaną nadmierną prędkością stwarzają realne zagrożenie dla pieszych. Należy nadmienić że z drogi tej korzystają dzieci udające się do szkoły.</a:t>
            </a:r>
          </a:p>
        </p:txBody>
      </p:sp>
      <p:sp>
        <p:nvSpPr>
          <p:cNvPr id="4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1. Kompleksowa budowa ciągu pieszo-rowerowego na ulicy Rolniczej.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630985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11 000zł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ul. Różana.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2. Zakup i montaż 2  opraw świetlnych wraz z słupami na ul. Różanej zgodnie z istniejącym projektem. 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03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07504" y="2204864"/>
            <a:ext cx="8928992" cy="4032448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16 500zł</a:t>
            </a:r>
          </a:p>
          <a:p>
            <a:pPr marL="109728" indent="0">
              <a:buNone/>
            </a:pPr>
            <a:r>
              <a:rPr lang="pl-PL" sz="3200" b="1" dirty="0"/>
              <a:t>Lokalizacja</a:t>
            </a:r>
            <a:r>
              <a:rPr lang="pl-PL" sz="3200" dirty="0"/>
              <a:t>: 	BANINO ul. Miodowa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59024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3. Zakup i montaż 3 opraw świetlnych wraz z słupami na ul. Miodowej zgodnie z istniejącym projektem 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4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3200" b="1" dirty="0"/>
              <a:t>Koszt przedsięwzięcia</a:t>
            </a:r>
            <a:r>
              <a:rPr lang="pl-PL" sz="3200" dirty="0"/>
              <a:t>: </a:t>
            </a:r>
            <a:r>
              <a:rPr lang="pl-PL" sz="3200" b="1" dirty="0">
                <a:solidFill>
                  <a:srgbClr val="FF0000"/>
                </a:solidFill>
              </a:rPr>
              <a:t>16 500zł</a:t>
            </a:r>
          </a:p>
          <a:p>
            <a:pPr marL="109728" indent="0">
              <a:buNone/>
            </a:pPr>
            <a:r>
              <a:rPr lang="pl-PL" sz="3200" b="1" dirty="0"/>
              <a:t>Lokalizacja:</a:t>
            </a:r>
            <a:r>
              <a:rPr lang="pl-PL" sz="3200" dirty="0"/>
              <a:t> Sołectwo Banino, ul. Źródlana</a:t>
            </a:r>
          </a:p>
          <a:p>
            <a:pPr marL="109728" indent="0"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4. Zakup i montaż 3  opraw świetlnych wraz z słupami na ul. Kalinowej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34019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7400zł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Poprawa bezpieczeństwa mieszkańców</a:t>
            </a:r>
          </a:p>
          <a:p>
            <a:r>
              <a:rPr lang="pl-PL" sz="2000" dirty="0"/>
              <a:t>Realizacja wniosku mieszkańców</a:t>
            </a:r>
          </a:p>
          <a:p>
            <a:r>
              <a:rPr lang="pl-PL" sz="2000" dirty="0"/>
              <a:t>Ulica Różana jest często uczęszczana przez zmotoryzowanych mieszkańców Banina leczących swoje zwierzęta w przychodni weterynaryjnej. Duża część tych osób jeździ z nadmierną prędkością, nie zważając na pieszych poruszających się po drodze a szczególnie dzieci. Ponadto na końcu ulicy dobiega końca budowa sporego osiedla, które również w znacznym stopniu spowoduje wzrost liczby pojazdów na drodze.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5. Budowa dwóch progów zwalniających na ulicy Różanej</a:t>
            </a:r>
          </a:p>
        </p:txBody>
      </p:sp>
    </p:spTree>
    <p:extLst>
      <p:ext uri="{BB962C8B-B14F-4D97-AF65-F5344CB8AC3E}">
        <p14:creationId xmlns:p14="http://schemas.microsoft.com/office/powerpoint/2010/main" val="76449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2"/>
          <p:cNvSpPr txBox="1">
            <a:spLocks/>
          </p:cNvSpPr>
          <p:nvPr/>
        </p:nvSpPr>
        <p:spPr>
          <a:xfrm>
            <a:off x="0" y="548680"/>
            <a:ext cx="8686800" cy="122413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3200" dirty="0">
                <a:solidFill>
                  <a:schemeClr val="tx1"/>
                </a:solidFill>
                <a:effectLst/>
              </a:rPr>
              <a:t>6. Zakup i montaż </a:t>
            </a:r>
            <a:r>
              <a:rPr lang="pl-PL" sz="3200" dirty="0" err="1">
                <a:solidFill>
                  <a:schemeClr val="tx1"/>
                </a:solidFill>
                <a:effectLst/>
              </a:rPr>
              <a:t>piłkochwytu</a:t>
            </a:r>
            <a:r>
              <a:rPr lang="pl-PL" sz="3200" dirty="0">
                <a:solidFill>
                  <a:schemeClr val="tx1"/>
                </a:solidFill>
                <a:effectLst/>
              </a:rPr>
              <a:t> na boisko sportowe przy Szkole Podstawowej na ulicy Tuchomskiej</a:t>
            </a:r>
          </a:p>
        </p:txBody>
      </p:sp>
      <p:sp>
        <p:nvSpPr>
          <p:cNvPr id="3" name="Symbol zastępczy zawartości 1"/>
          <p:cNvSpPr txBox="1">
            <a:spLocks/>
          </p:cNvSpPr>
          <p:nvPr/>
        </p:nvSpPr>
        <p:spPr>
          <a:xfrm>
            <a:off x="457200" y="1808628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pl-PL" sz="2000" b="1" dirty="0"/>
          </a:p>
          <a:p>
            <a:pPr marL="109728" indent="0">
              <a:buFont typeface="Wingdings 3"/>
              <a:buNone/>
            </a:pPr>
            <a:endParaRPr lang="pl-PL" sz="2000" b="1" dirty="0"/>
          </a:p>
          <a:p>
            <a:pPr marL="109728" indent="0">
              <a:buFont typeface="Wingdings 3"/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19 200zł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Sołectwo Banino, SZKOŁA PODSTAWOWA W BANINIE.</a:t>
            </a:r>
          </a:p>
          <a:p>
            <a:pPr marL="109728" indent="0">
              <a:buFont typeface="Wingdings 3"/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Zakup i montaż </a:t>
            </a:r>
            <a:r>
              <a:rPr lang="pl-PL" sz="3200" dirty="0" err="1"/>
              <a:t>piłkochwytu</a:t>
            </a:r>
            <a:r>
              <a:rPr lang="pl-PL" sz="3200" dirty="0"/>
              <a:t> na boisko sportowe przy Szkole Podstawowej na Tuchomskiej w celu zapewnienia bezpieczeństwa pojazdów na ulicy Północnej a także dzieci wybiegających na w/w ulicę za piłką.</a:t>
            </a:r>
          </a:p>
        </p:txBody>
      </p:sp>
    </p:spTree>
    <p:extLst>
      <p:ext uri="{BB962C8B-B14F-4D97-AF65-F5344CB8AC3E}">
        <p14:creationId xmlns:p14="http://schemas.microsoft.com/office/powerpoint/2010/main" val="5095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D5471FE-B2FE-4A5F-9580-23AFC3976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4162467"/>
          </a:xfrm>
        </p:spPr>
        <p:txBody>
          <a:bodyPr/>
          <a:lstStyle/>
          <a:p>
            <a:pPr marL="109728" indent="0">
              <a:buNone/>
            </a:pPr>
            <a:r>
              <a:rPr lang="pl-PL" sz="2000" b="1" dirty="0"/>
              <a:t>Koszt przedsięwzięcia</a:t>
            </a:r>
            <a:r>
              <a:rPr lang="pl-PL" sz="2000" dirty="0"/>
              <a:t>: </a:t>
            </a:r>
            <a:r>
              <a:rPr lang="pl-PL" sz="2000" b="1" dirty="0">
                <a:solidFill>
                  <a:srgbClr val="FF0000"/>
                </a:solidFill>
              </a:rPr>
              <a:t>19 100zł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	Sołectwo Banino, sprzęt przekazany OSP BANINO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Poprawa bezpieczeństwa i ochrona przeciwpożarowa mieszkańców Sołectwa Banino poprzez zapewnienie odpowiedniego sprzętu dla druhów OSP BANINO.</a:t>
            </a:r>
          </a:p>
          <a:p>
            <a:pPr marL="109728" indent="0">
              <a:buNone/>
            </a:pPr>
            <a:r>
              <a:rPr lang="pl-PL" sz="2000" dirty="0"/>
              <a:t>			</a:t>
            </a:r>
          </a:p>
          <a:p>
            <a:pPr marL="109728" indent="0">
              <a:buNone/>
            </a:pPr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620688"/>
            <a:ext cx="8488212" cy="1930226"/>
          </a:xfrm>
        </p:spPr>
        <p:txBody>
          <a:bodyPr>
            <a:normAutofit fontScale="90000"/>
          </a:bodyPr>
          <a:lstStyle/>
          <a:p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7. Zakup sprzętu służącego poprawie bezpieczeństwa i ochronie przeciwpożarowej mieszkańców: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Radiotelefon przenośny MOTOROLA DP4801e – szt. 2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Ubranie specjalne ROSENBAUER FIRE MAX 3 – szt. 2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Wąż tłoczny 42/20 OSW ESCHBACH SIGNAL – szt. 10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Plecak PSP R1 z atestowanego materiału CORDURA – szt. 1</a:t>
            </a:r>
          </a:p>
        </p:txBody>
      </p:sp>
    </p:spTree>
    <p:extLst>
      <p:ext uri="{BB962C8B-B14F-4D97-AF65-F5344CB8AC3E}">
        <p14:creationId xmlns:p14="http://schemas.microsoft.com/office/powerpoint/2010/main" val="26569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AAB9B15-4E8F-4154-A411-84DA77362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4" y="0"/>
            <a:ext cx="9128756" cy="6977300"/>
          </a:xfrm>
        </p:spPr>
      </p:pic>
    </p:spTree>
    <p:extLst>
      <p:ext uri="{BB962C8B-B14F-4D97-AF65-F5344CB8AC3E}">
        <p14:creationId xmlns:p14="http://schemas.microsoft.com/office/powerpoint/2010/main" val="43384811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000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550zł</a:t>
            </a:r>
          </a:p>
          <a:p>
            <a:pPr>
              <a:buNone/>
            </a:pPr>
            <a:r>
              <a:rPr lang="pl-PL" sz="2000" dirty="0"/>
              <a:t>Lokalizacja: 	Sołectwo Banino,</a:t>
            </a:r>
          </a:p>
          <a:p>
            <a:pPr>
              <a:buNone/>
            </a:pPr>
            <a:r>
              <a:rPr lang="pl-PL" sz="2000" dirty="0"/>
              <a:t>Uzasadnienie:</a:t>
            </a:r>
          </a:p>
          <a:p>
            <a:r>
              <a:rPr lang="pl-PL" sz="2000" dirty="0"/>
              <a:t>W dobie komputeryzacji strona internetowa jest najszybszym i najlepszym sposobem informowania i komunikowanie się z lokalną społecznością. </a:t>
            </a:r>
          </a:p>
          <a:p>
            <a:endParaRPr lang="pl-PL" sz="2000" dirty="0"/>
          </a:p>
          <a:p>
            <a:pPr marL="109728" indent="0" algn="ctr">
              <a:buNone/>
            </a:pPr>
            <a:endParaRPr lang="pl-PL" sz="96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4000" b="1" dirty="0">
                <a:solidFill>
                  <a:srgbClr val="FF0000"/>
                </a:solidFill>
                <a:hlinkClick r:id="rId2"/>
              </a:rPr>
              <a:t>www.radabanino.pl</a:t>
            </a:r>
            <a:endParaRPr lang="pl-PL" sz="40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3000" b="1" dirty="0">
                <a:solidFill>
                  <a:srgbClr val="FF0000"/>
                </a:solidFill>
              </a:rPr>
              <a:t>www.facebook.com/SolectwoBanino</a:t>
            </a:r>
            <a:endParaRPr lang="pl-PL" sz="3000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>
                <a:solidFill>
                  <a:schemeClr val="tx1"/>
                </a:solidFill>
              </a:rPr>
              <a:t>8. Koszty utrzymania strony internetowej </a:t>
            </a:r>
            <a:r>
              <a:rPr lang="pl-PL" sz="2700" dirty="0">
                <a:solidFill>
                  <a:srgbClr val="FF0000"/>
                </a:solidFill>
              </a:rPr>
              <a:t>www.radabanino.pl</a:t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3242632"/>
            <a:ext cx="3600399" cy="1531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r>
              <a:rPr lang="pl-PL" sz="4400" dirty="0"/>
              <a:t>DZIĘKUJEMY ZA UWAGĘ</a:t>
            </a:r>
          </a:p>
          <a:p>
            <a:pPr algn="ctr">
              <a:buNone/>
            </a:pPr>
            <a:endParaRPr lang="pl-PL" sz="4400" dirty="0"/>
          </a:p>
          <a:p>
            <a:pPr algn="ctr">
              <a:buNone/>
            </a:pPr>
            <a:r>
              <a:rPr lang="pl-PL" sz="4400" dirty="0"/>
              <a:t>PYTANIA??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/>
            <a:r>
              <a:rPr lang="pl-PL" dirty="0"/>
              <a:t>KONIEC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3686028-5765-4358-BB3E-6D92E6EC8D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8" y="0"/>
            <a:ext cx="9120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2566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65807" y="3212976"/>
            <a:ext cx="8229600" cy="2952328"/>
          </a:xfrm>
        </p:spPr>
        <p:txBody>
          <a:bodyPr>
            <a:normAutofit fontScale="32500" lnSpcReduction="20000"/>
          </a:bodyPr>
          <a:lstStyle/>
          <a:p>
            <a:pPr marL="109728" indent="0" algn="ctr">
              <a:buNone/>
            </a:pPr>
            <a:endParaRPr lang="pl-PL" sz="6600" b="1" dirty="0">
              <a:solidFill>
                <a:srgbClr val="FF0000"/>
              </a:solidFill>
              <a:hlinkClick r:id="rId2"/>
            </a:endParaRPr>
          </a:p>
          <a:p>
            <a:pPr marL="109728" indent="0" algn="ctr">
              <a:buNone/>
            </a:pPr>
            <a:r>
              <a:rPr lang="pl-PL" sz="6700" b="1" dirty="0">
                <a:hlinkClick r:id="rId2"/>
              </a:rPr>
              <a:t>soltysbanino@wp.pl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3"/>
              </a:rPr>
              <a:t>solectwobanino@wp.pl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4"/>
              </a:rPr>
              <a:t>www.radabanino.pl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5"/>
              </a:rPr>
              <a:t>www.facebook/solectwobanino.pl</a:t>
            </a:r>
            <a:endParaRPr lang="pl-PL" sz="6700" b="1" dirty="0"/>
          </a:p>
          <a:p>
            <a:pPr marL="109728" indent="0" algn="ctr">
              <a:buNone/>
            </a:pPr>
            <a:endParaRPr lang="pl-PL" sz="65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2656"/>
            <a:ext cx="549130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2145</TotalTime>
  <Words>1281</Words>
  <Application>Microsoft Office PowerPoint</Application>
  <PresentationFormat>Pokaz na ekranie (4:3)</PresentationFormat>
  <Paragraphs>136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Comic Sans MS</vt:lpstr>
      <vt:lpstr>Lucida Sans Unicode</vt:lpstr>
      <vt:lpstr>Verdana</vt:lpstr>
      <vt:lpstr>Wingdings 2</vt:lpstr>
      <vt:lpstr>Wingdings 3</vt:lpstr>
      <vt:lpstr>Hol</vt:lpstr>
      <vt:lpstr>           WNIOSEK o przyznanie środków z funduszu sołeckiego na 2022r.  </vt:lpstr>
      <vt:lpstr>Prezentacja programu PowerPoint</vt:lpstr>
      <vt:lpstr> Wnioski Rady Sołeckiej do budżetu Gminy Żukowo na rok 2022.</vt:lpstr>
      <vt:lpstr>Prezentacja programu PowerPoint</vt:lpstr>
      <vt:lpstr>Prezentacja programu PowerPoint</vt:lpstr>
      <vt:lpstr>Prezentacja programu PowerPoint</vt:lpstr>
      <vt:lpstr>Prezentacja programu PowerPoint</vt:lpstr>
      <vt:lpstr>WSPÓLNY WNIOSEK RADY SOŁECKIEJ I MIESZKAŃCÓW SOŁECTWA BANINO  O PRZYZNANIE ŚRODKÓW  Z FUNDUSZU SOŁECKIEGO NA ROK 2022</vt:lpstr>
      <vt:lpstr>Prezentacja programu PowerPoint</vt:lpstr>
      <vt:lpstr>Prezentacja programu PowerPoint</vt:lpstr>
      <vt:lpstr>1. Kompleksowa budowa ciągu pieszo-rowerowego na ulicy Rolniczej.</vt:lpstr>
      <vt:lpstr>2. Zakup i montaż 2  opraw świetlnych wraz z słupami na ul. Różanej zgodnie z istniejącym projektem. </vt:lpstr>
      <vt:lpstr>3. Zakup i montaż 3 opraw świetlnych wraz z słupami na ul. Miodowej zgodnie z istniejącym projektem </vt:lpstr>
      <vt:lpstr>4. Zakup i montaż 3  opraw świetlnych wraz z słupami na ul. Kalinowej zgodnie z istniejącym projektem. </vt:lpstr>
      <vt:lpstr>5. Budowa dwóch progów zwalniających na ulicy Różanej</vt:lpstr>
      <vt:lpstr>Prezentacja programu PowerPoint</vt:lpstr>
      <vt:lpstr>Prezentacja programu PowerPoint</vt:lpstr>
      <vt:lpstr> 7. Zakup sprzętu służącego poprawie bezpieczeństwa i ochronie przeciwpożarowej mieszkańców:   - Radiotelefon przenośny MOTOROLA DP4801e – szt. 2  - Ubranie specjalne ROSENBAUER FIRE MAX 3 – szt. 2  - Wąż tłoczny 42/20 OSW ESCHBACH SIGNAL – szt. 10 - Plecak PSP R1 z atestowanego materiału CORDURA – szt. 1</vt:lpstr>
      <vt:lpstr>Prezentacja programu PowerPoint</vt:lpstr>
      <vt:lpstr> 8. Koszty utrzymania strony internetowej www.radabanino.pl </vt:lpstr>
      <vt:lpstr>KONIEC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WNIOSEK o przyznanie środków z funduszu sołeckiego na 2016r.</dc:title>
  <dc:creator>KOZA</dc:creator>
  <cp:lastModifiedBy>Wojciech Koza-Zatoński</cp:lastModifiedBy>
  <cp:revision>190</cp:revision>
  <dcterms:created xsi:type="dcterms:W3CDTF">2015-09-23T18:28:55Z</dcterms:created>
  <dcterms:modified xsi:type="dcterms:W3CDTF">2021-09-09T12:24:22Z</dcterms:modified>
</cp:coreProperties>
</file>