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6" r:id="rId2"/>
    <p:sldId id="280" r:id="rId3"/>
    <p:sldId id="258" r:id="rId4"/>
    <p:sldId id="279" r:id="rId5"/>
    <p:sldId id="281" r:id="rId6"/>
    <p:sldId id="300" r:id="rId7"/>
    <p:sldId id="308" r:id="rId8"/>
    <p:sldId id="309" r:id="rId9"/>
    <p:sldId id="290" r:id="rId10"/>
    <p:sldId id="310" r:id="rId11"/>
    <p:sldId id="311" r:id="rId12"/>
    <p:sldId id="294" r:id="rId13"/>
    <p:sldId id="301" r:id="rId14"/>
    <p:sldId id="295" r:id="rId15"/>
    <p:sldId id="312" r:id="rId16"/>
    <p:sldId id="261" r:id="rId17"/>
    <p:sldId id="274" r:id="rId18"/>
    <p:sldId id="302" r:id="rId19"/>
    <p:sldId id="314" r:id="rId20"/>
    <p:sldId id="304" r:id="rId21"/>
    <p:sldId id="313" r:id="rId22"/>
    <p:sldId id="305" r:id="rId23"/>
    <p:sldId id="306" r:id="rId24"/>
    <p:sldId id="307" r:id="rId25"/>
    <p:sldId id="298" r:id="rId26"/>
  </p:sldIdLst>
  <p:sldSz cx="9144000" cy="5143500" type="screen16x9"/>
  <p:notesSz cx="6858000" cy="9144000"/>
  <p:defaultTextStyle>
    <a:lvl1pPr marL="0" algn="l" rtl="0" latinLnBrk="0">
      <a:defRPr lang="pl-PL" sz="1800" kern="1200">
        <a:solidFill>
          <a:schemeClr val="tx1"/>
        </a:solidFill>
        <a:latin typeface="+mn-lt"/>
        <a:ea typeface="+mn-ea"/>
        <a:cs typeface="+mn-cs"/>
      </a:defRPr>
    </a:lvl1pPr>
    <a:lvl2pPr marL="457200" algn="l" rtl="0" latinLnBrk="0">
      <a:defRPr lang="pl-PL" sz="1800" kern="1200">
        <a:solidFill>
          <a:schemeClr val="tx1"/>
        </a:solidFill>
        <a:latin typeface="+mn-lt"/>
        <a:ea typeface="+mn-ea"/>
        <a:cs typeface="+mn-cs"/>
      </a:defRPr>
    </a:lvl2pPr>
    <a:lvl3pPr marL="914400" algn="l" rtl="0" latinLnBrk="0">
      <a:defRPr lang="pl-PL" sz="1800" kern="1200">
        <a:solidFill>
          <a:schemeClr val="tx1"/>
        </a:solidFill>
        <a:latin typeface="+mn-lt"/>
        <a:ea typeface="+mn-ea"/>
        <a:cs typeface="+mn-cs"/>
      </a:defRPr>
    </a:lvl3pPr>
    <a:lvl4pPr marL="1371600" algn="l" rtl="0" latinLnBrk="0">
      <a:defRPr lang="pl-PL" sz="1800" kern="1200">
        <a:solidFill>
          <a:schemeClr val="tx1"/>
        </a:solidFill>
        <a:latin typeface="+mn-lt"/>
        <a:ea typeface="+mn-ea"/>
        <a:cs typeface="+mn-cs"/>
      </a:defRPr>
    </a:lvl4pPr>
    <a:lvl5pPr marL="1828800" algn="l" rtl="0" latinLnBrk="0">
      <a:defRPr lang="pl-PL" sz="1800" kern="1200">
        <a:solidFill>
          <a:schemeClr val="tx1"/>
        </a:solidFill>
        <a:latin typeface="+mn-lt"/>
        <a:ea typeface="+mn-ea"/>
        <a:cs typeface="+mn-cs"/>
      </a:defRPr>
    </a:lvl5pPr>
    <a:lvl6pPr marL="2286000" algn="l" rtl="0" latinLnBrk="0">
      <a:defRPr lang="pl-PL" sz="1800" kern="1200">
        <a:solidFill>
          <a:schemeClr val="tx1"/>
        </a:solidFill>
        <a:latin typeface="+mn-lt"/>
        <a:ea typeface="+mn-ea"/>
        <a:cs typeface="+mn-cs"/>
      </a:defRPr>
    </a:lvl6pPr>
    <a:lvl7pPr marL="2743200" algn="l" rtl="0" latinLnBrk="0">
      <a:defRPr lang="pl-PL" sz="1800" kern="1200">
        <a:solidFill>
          <a:schemeClr val="tx1"/>
        </a:solidFill>
        <a:latin typeface="+mn-lt"/>
        <a:ea typeface="+mn-ea"/>
        <a:cs typeface="+mn-cs"/>
      </a:defRPr>
    </a:lvl7pPr>
    <a:lvl8pPr marL="3200400" algn="l" rtl="0" latinLnBrk="0">
      <a:defRPr lang="pl-PL" sz="1800" kern="1200">
        <a:solidFill>
          <a:schemeClr val="tx1"/>
        </a:solidFill>
        <a:latin typeface="+mn-lt"/>
        <a:ea typeface="+mn-ea"/>
        <a:cs typeface="+mn-cs"/>
      </a:defRPr>
    </a:lvl8pPr>
    <a:lvl9pPr marL="3657600" algn="l" rtl="0" latinLnBrk="0">
      <a:defRPr lang="pl-PL"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7621" autoAdjust="0"/>
  </p:normalViewPr>
  <p:slideViewPr>
    <p:cSldViewPr>
      <p:cViewPr varScale="1">
        <p:scale>
          <a:sx n="84" d="100"/>
          <a:sy n="84" d="100"/>
        </p:scale>
        <p:origin x="888"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pl-PL" sz="1200"/>
            </a:lvl1pPr>
            <a:extLst/>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pl-PL" sz="1200"/>
            </a:lvl1pPr>
            <a:extLst/>
          </a:lstStyle>
          <a:p>
            <a:fld id="{A8ADFD5B-A66C-449C-B6E8-FB716D07777D}" type="datetimeFigureOut">
              <a:rPr lang="cs-CZ"/>
              <a:pPr/>
              <a:t>06.04.2022</a:t>
            </a:fld>
            <a:endParaRPr lang="pl-P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pl-PL" sz="1200"/>
            </a:lvl1pPr>
            <a:extLst/>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pl-PL" sz="1200"/>
            </a:lvl1pPr>
            <a:extLst/>
          </a:lstStyle>
          <a:p>
            <a:fld id="{CA5D3BF3-D352-46FC-8343-31F56E6730EA}" type="slidenum">
              <a:rPr/>
              <a:pPr/>
              <a:t>‹#›</a:t>
            </a:fld>
            <a:endParaRPr lang="pl-PL"/>
          </a:p>
        </p:txBody>
      </p:sp>
    </p:spTree>
    <p:extLst>
      <p:ext uri="{BB962C8B-B14F-4D97-AF65-F5344CB8AC3E}">
        <p14:creationId xmlns:p14="http://schemas.microsoft.com/office/powerpoint/2010/main" val="1084417629"/>
      </p:ext>
    </p:extLst>
  </p:cSld>
  <p:clrMap bg1="lt1" tx1="dk1" bg2="lt2" tx2="dk2" accent1="accent1" accent2="accent2" accent3="accent3" accent4="accent4" accent5="accent5" accent6="accent6" hlink="hlink" folHlink="folHlink"/>
  <p:notesStyle>
    <a:lvl1pPr marL="0" algn="l" rtl="0" latinLnBrk="0">
      <a:defRPr lang="pl-PL" sz="1200" kern="1200">
        <a:solidFill>
          <a:schemeClr val="tx1"/>
        </a:solidFill>
        <a:latin typeface="+mn-lt"/>
        <a:ea typeface="+mn-ea"/>
        <a:cs typeface="+mn-cs"/>
      </a:defRPr>
    </a:lvl1pPr>
    <a:lvl2pPr marL="457200" algn="l" rtl="0" latinLnBrk="0">
      <a:defRPr lang="pl-PL" sz="1200" kern="1200">
        <a:solidFill>
          <a:schemeClr val="tx1"/>
        </a:solidFill>
        <a:latin typeface="+mn-lt"/>
        <a:ea typeface="+mn-ea"/>
        <a:cs typeface="+mn-cs"/>
      </a:defRPr>
    </a:lvl2pPr>
    <a:lvl3pPr marL="914400" algn="l" rtl="0" latinLnBrk="0">
      <a:defRPr lang="pl-PL" sz="1200" kern="1200">
        <a:solidFill>
          <a:schemeClr val="tx1"/>
        </a:solidFill>
        <a:latin typeface="+mn-lt"/>
        <a:ea typeface="+mn-ea"/>
        <a:cs typeface="+mn-cs"/>
      </a:defRPr>
    </a:lvl3pPr>
    <a:lvl4pPr marL="1371600" algn="l" rtl="0" latinLnBrk="0">
      <a:defRPr lang="pl-PL" sz="1200" kern="1200">
        <a:solidFill>
          <a:schemeClr val="tx1"/>
        </a:solidFill>
        <a:latin typeface="+mn-lt"/>
        <a:ea typeface="+mn-ea"/>
        <a:cs typeface="+mn-cs"/>
      </a:defRPr>
    </a:lvl4pPr>
    <a:lvl5pPr marL="1828800" algn="l" rtl="0" latinLnBrk="0">
      <a:defRPr lang="pl-PL" sz="1200" kern="1200">
        <a:solidFill>
          <a:schemeClr val="tx1"/>
        </a:solidFill>
        <a:latin typeface="+mn-lt"/>
        <a:ea typeface="+mn-ea"/>
        <a:cs typeface="+mn-cs"/>
      </a:defRPr>
    </a:lvl5pPr>
    <a:lvl6pPr marL="2286000" algn="l" rtl="0" latinLnBrk="0">
      <a:defRPr lang="pl-PL" sz="1200" kern="1200">
        <a:solidFill>
          <a:schemeClr val="tx1"/>
        </a:solidFill>
        <a:latin typeface="+mn-lt"/>
        <a:ea typeface="+mn-ea"/>
        <a:cs typeface="+mn-cs"/>
      </a:defRPr>
    </a:lvl6pPr>
    <a:lvl7pPr marL="2743200" algn="l" rtl="0" latinLnBrk="0">
      <a:defRPr lang="pl-PL" sz="1200" kern="1200">
        <a:solidFill>
          <a:schemeClr val="tx1"/>
        </a:solidFill>
        <a:latin typeface="+mn-lt"/>
        <a:ea typeface="+mn-ea"/>
        <a:cs typeface="+mn-cs"/>
      </a:defRPr>
    </a:lvl7pPr>
    <a:lvl8pPr marL="3200400" algn="l" rtl="0" latinLnBrk="0">
      <a:defRPr lang="pl-PL" sz="1200" kern="1200">
        <a:solidFill>
          <a:schemeClr val="tx1"/>
        </a:solidFill>
        <a:latin typeface="+mn-lt"/>
        <a:ea typeface="+mn-ea"/>
        <a:cs typeface="+mn-cs"/>
      </a:defRPr>
    </a:lvl8pPr>
    <a:lvl9pPr marL="3657600" algn="l" rtl="0" latinLnBrk="0">
      <a:defRPr lang="pl-PL"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4</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5</a:t>
            </a:fld>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6</a:t>
            </a:fld>
            <a:endParaRPr lang="pl-PL"/>
          </a:p>
        </p:txBody>
      </p:sp>
    </p:spTree>
    <p:extLst>
      <p:ext uri="{BB962C8B-B14F-4D97-AF65-F5344CB8AC3E}">
        <p14:creationId xmlns:p14="http://schemas.microsoft.com/office/powerpoint/2010/main" val="2832803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7</a:t>
            </a:fld>
            <a:endParaRPr lang="pl-PL"/>
          </a:p>
        </p:txBody>
      </p:sp>
    </p:spTree>
    <p:extLst>
      <p:ext uri="{BB962C8B-B14F-4D97-AF65-F5344CB8AC3E}">
        <p14:creationId xmlns:p14="http://schemas.microsoft.com/office/powerpoint/2010/main" val="3903970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8</a:t>
            </a:fld>
            <a:endParaRPr lang="pl-PL"/>
          </a:p>
        </p:txBody>
      </p:sp>
    </p:spTree>
    <p:extLst>
      <p:ext uri="{BB962C8B-B14F-4D97-AF65-F5344CB8AC3E}">
        <p14:creationId xmlns:p14="http://schemas.microsoft.com/office/powerpoint/2010/main" val="3486994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9</a:t>
            </a:fld>
            <a:endParaRPr lang="pl-P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10</a:t>
            </a:fld>
            <a:endParaRPr lang="pl-PL"/>
          </a:p>
        </p:txBody>
      </p:sp>
    </p:spTree>
    <p:extLst>
      <p:ext uri="{BB962C8B-B14F-4D97-AF65-F5344CB8AC3E}">
        <p14:creationId xmlns:p14="http://schemas.microsoft.com/office/powerpoint/2010/main" val="1759832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11</a:t>
            </a:fld>
            <a:endParaRPr lang="pl-PL"/>
          </a:p>
        </p:txBody>
      </p:sp>
    </p:spTree>
    <p:extLst>
      <p:ext uri="{BB962C8B-B14F-4D97-AF65-F5344CB8AC3E}">
        <p14:creationId xmlns:p14="http://schemas.microsoft.com/office/powerpoint/2010/main" val="2438332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12</a:t>
            </a:fld>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13</a:t>
            </a:fld>
            <a:endParaRPr lang="pl-PL"/>
          </a:p>
        </p:txBody>
      </p:sp>
    </p:spTree>
    <p:extLst>
      <p:ext uri="{BB962C8B-B14F-4D97-AF65-F5344CB8AC3E}">
        <p14:creationId xmlns:p14="http://schemas.microsoft.com/office/powerpoint/2010/main" val="612306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14</a:t>
            </a:fld>
            <a:endParaRPr 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15</a:t>
            </a:fld>
            <a:endParaRPr lang="pl-PL"/>
          </a:p>
        </p:txBody>
      </p:sp>
    </p:spTree>
    <p:extLst>
      <p:ext uri="{BB962C8B-B14F-4D97-AF65-F5344CB8AC3E}">
        <p14:creationId xmlns:p14="http://schemas.microsoft.com/office/powerpoint/2010/main" val="3153596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16</a:t>
            </a:fld>
            <a:endParaRPr lang="pl-P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17</a:t>
            </a:fld>
            <a:endParaRPr lang="pl-P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18</a:t>
            </a:fld>
            <a:endParaRPr lang="pl-PL"/>
          </a:p>
        </p:txBody>
      </p:sp>
    </p:spTree>
    <p:extLst>
      <p:ext uri="{BB962C8B-B14F-4D97-AF65-F5344CB8AC3E}">
        <p14:creationId xmlns:p14="http://schemas.microsoft.com/office/powerpoint/2010/main" val="3723137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19</a:t>
            </a:fld>
            <a:endParaRPr lang="pl-PL"/>
          </a:p>
        </p:txBody>
      </p:sp>
    </p:spTree>
    <p:extLst>
      <p:ext uri="{BB962C8B-B14F-4D97-AF65-F5344CB8AC3E}">
        <p14:creationId xmlns:p14="http://schemas.microsoft.com/office/powerpoint/2010/main" val="3973844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20</a:t>
            </a:fld>
            <a:endParaRPr lang="pl-PL"/>
          </a:p>
        </p:txBody>
      </p:sp>
    </p:spTree>
    <p:extLst>
      <p:ext uri="{BB962C8B-B14F-4D97-AF65-F5344CB8AC3E}">
        <p14:creationId xmlns:p14="http://schemas.microsoft.com/office/powerpoint/2010/main" val="4183120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21</a:t>
            </a:fld>
            <a:endParaRPr lang="pl-PL"/>
          </a:p>
        </p:txBody>
      </p:sp>
    </p:spTree>
    <p:extLst>
      <p:ext uri="{BB962C8B-B14F-4D97-AF65-F5344CB8AC3E}">
        <p14:creationId xmlns:p14="http://schemas.microsoft.com/office/powerpoint/2010/main" val="1136424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22</a:t>
            </a:fld>
            <a:endParaRPr lang="pl-PL"/>
          </a:p>
        </p:txBody>
      </p:sp>
    </p:spTree>
    <p:extLst>
      <p:ext uri="{BB962C8B-B14F-4D97-AF65-F5344CB8AC3E}">
        <p14:creationId xmlns:p14="http://schemas.microsoft.com/office/powerpoint/2010/main" val="3217841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23</a:t>
            </a:fld>
            <a:endParaRPr lang="pl-PL"/>
          </a:p>
        </p:txBody>
      </p:sp>
    </p:spTree>
    <p:extLst>
      <p:ext uri="{BB962C8B-B14F-4D97-AF65-F5344CB8AC3E}">
        <p14:creationId xmlns:p14="http://schemas.microsoft.com/office/powerpoint/2010/main" val="1930827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24</a:t>
            </a:fld>
            <a:endParaRPr lang="pl-PL"/>
          </a:p>
        </p:txBody>
      </p:sp>
    </p:spTree>
    <p:extLst>
      <p:ext uri="{BB962C8B-B14F-4D97-AF65-F5344CB8AC3E}">
        <p14:creationId xmlns:p14="http://schemas.microsoft.com/office/powerpoint/2010/main" val="17454453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25</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Slajd tytułowy">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Subtitle 8"/>
          <p:cNvSpPr>
            <a:spLocks noGrp="1"/>
          </p:cNvSpPr>
          <p:nvPr>
            <p:ph type="subTitle" idx="1"/>
          </p:nvPr>
        </p:nvSpPr>
        <p:spPr>
          <a:xfrm>
            <a:off x="2362200" y="4537528"/>
            <a:ext cx="6515100" cy="514350"/>
          </a:xfrm>
        </p:spPr>
        <p:txBody>
          <a:bodyPr anchor="ctr"/>
          <a:lstStyle>
            <a:lvl1pPr marL="0" indent="0" algn="l" eaLnBrk="1" latinLnBrk="0" hangingPunct="1">
              <a:buNone/>
              <a:defRPr kumimoji="0" lang="pl-PL"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kumimoji="0" lang="pl-PL"/>
              <a:t>Kliknij, aby edytować styl wzorca podtytułu</a:t>
            </a:r>
            <a:endParaRPr kumimoji="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lang="pl-PL" sz="2000">
                <a:solidFill>
                  <a:srgbClr val="FFFFFF"/>
                </a:solidFill>
              </a:defRPr>
            </a:lvl1pPr>
            <a:extLst/>
          </a:lstStyle>
          <a:p>
            <a:pPr algn="ctr"/>
            <a:fld id="{047E157E-8DCB-4F70-A0AF-5EB586A91DD4}" type="datetime1">
              <a:rPr kumimoji="0" lang="pl-PL">
                <a:solidFill>
                  <a:srgbClr val="FFFFFF"/>
                </a:solidFill>
              </a:rPr>
              <a:pPr algn="ctr"/>
              <a:t>06.04.2022</a:t>
            </a:fld>
            <a:endParaRPr kumimoji="0" lang="pl-PL" sz="200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lang="pl-PL">
                <a:solidFill>
                  <a:schemeClr val="tx2"/>
                </a:solidFill>
              </a:defRPr>
            </a:lvl1pPr>
            <a:extLst/>
          </a:lstStyle>
          <a:p>
            <a:pPr algn="r"/>
            <a:endParaRPr kumimoji="0" lang="pl-PL">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pl-PL">
                <a:solidFill>
                  <a:schemeClr val="tx2"/>
                </a:solidFill>
              </a:defRPr>
            </a:lvl1pPr>
            <a:extLst/>
          </a:lstStyle>
          <a:p>
            <a:fld id="{8F82E0A0-C266-4798-8C8F-B9F91E9DA37E}" type="slidenum">
              <a:rPr kumimoji="0" lang="pl-PL">
                <a:solidFill>
                  <a:schemeClr val="tx2"/>
                </a:solidFill>
              </a:rPr>
              <a:pPr/>
              <a:t>‹#›</a:t>
            </a:fld>
            <a:endParaRPr kumimoji="0" lang="pl-PL">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pl-PL" cap="all" baseline="0"/>
            </a:lvl1pPr>
            <a:extLst/>
          </a:lstStyle>
          <a:p>
            <a:pPr eaLnBrk="1" latinLnBrk="0" hangingPunct="1"/>
            <a:r>
              <a:rPr kumimoji="0" lang="pl-PL"/>
              <a:t>Kliknij, aby edyt. styl wz. tyt.</a:t>
            </a:r>
            <a:endParaRPr kumimoji="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kład niestandardowy">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0" hangingPunct="1"/>
            <a:r>
              <a:rPr kumimoji="0" lang="pl-PL"/>
              <a:t>Kliknij, aby edyt. styl wz. tyt.</a:t>
            </a:r>
            <a:endParaRPr kumimoji="0"/>
          </a:p>
        </p:txBody>
      </p:sp>
      <p:sp>
        <p:nvSpPr>
          <p:cNvPr id="3" name="Rectangle 2"/>
          <p:cNvSpPr>
            <a:spLocks noGrp="1"/>
          </p:cNvSpPr>
          <p:nvPr>
            <p:ph type="dt" sz="half" idx="10"/>
          </p:nvPr>
        </p:nvSpPr>
        <p:spPr/>
        <p:txBody>
          <a:bodyPr/>
          <a:lstStyle/>
          <a:p>
            <a:fld id="{E4606EA6-EFEA-4C30-9264-4F9291A5780D}" type="datetime1">
              <a:rPr kumimoji="0" lang="cs-CZ"/>
              <a:pPr/>
              <a:t>06.04.2022</a:t>
            </a:fld>
            <a:endParaRPr kumimoji="0" lang="pl-PL"/>
          </a:p>
        </p:txBody>
      </p:sp>
      <p:sp>
        <p:nvSpPr>
          <p:cNvPr id="4" name="Rectangle 3"/>
          <p:cNvSpPr>
            <a:spLocks noGrp="1"/>
          </p:cNvSpPr>
          <p:nvPr>
            <p:ph type="ftr" sz="quarter" idx="11"/>
          </p:nvPr>
        </p:nvSpPr>
        <p:spPr/>
        <p:txBody>
          <a:bodyPr/>
          <a:lstStyle/>
          <a:p>
            <a:endParaRPr kumimoji="0" lang="pl-PL"/>
          </a:p>
        </p:txBody>
      </p:sp>
      <p:sp>
        <p:nvSpPr>
          <p:cNvPr id="5" name="Rectangle 4"/>
          <p:cNvSpPr>
            <a:spLocks noGrp="1"/>
          </p:cNvSpPr>
          <p:nvPr>
            <p:ph type="sldNum" sz="quarter" idx="12"/>
          </p:nvPr>
        </p:nvSpPr>
        <p:spPr/>
        <p:txBody>
          <a:bodyPr/>
          <a:lstStyle/>
          <a:p>
            <a:pPr algn="ctr"/>
            <a:fld id="{8F82E0A0-C266-4798-8C8F-B9F91E9DA37E}" type="slidenum">
              <a:rPr kumimoji="0" lang="pl-PL" sz="1400" b="1">
                <a:solidFill>
                  <a:srgbClr val="FFFFFF"/>
                </a:solidFill>
              </a:rPr>
              <a:pPr algn="ctr"/>
              <a:t>‹#›</a:t>
            </a:fld>
            <a:endParaRPr kumimoji="0" lang="pl-PL"/>
          </a:p>
        </p:txBody>
      </p:sp>
      <p:sp>
        <p:nvSpPr>
          <p:cNvPr id="7" name="Rectangle 6"/>
          <p:cNvSpPr>
            <a:spLocks noGrp="1"/>
          </p:cNvSpPr>
          <p:nvPr>
            <p:ph sz="quarter" idx="13"/>
          </p:nvPr>
        </p:nvSpPr>
        <p:spPr>
          <a:xfrm>
            <a:off x="609600" y="1352550"/>
            <a:ext cx="8153400" cy="32766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lang="pl-PL" sz="2800">
                <a:solidFill>
                  <a:schemeClr val="tx2"/>
                </a:solidFill>
              </a:defRPr>
            </a:lvl1pPr>
            <a:lvl2pPr eaLnBrk="1" latinLnBrk="0" hangingPunct="1">
              <a:buNone/>
              <a:defRPr kumimoji="0" lang="pl-PL" sz="1800">
                <a:solidFill>
                  <a:schemeClr val="tx1">
                    <a:tint val="75000"/>
                  </a:schemeClr>
                </a:solidFill>
              </a:defRPr>
            </a:lvl2pPr>
            <a:lvl3pPr eaLnBrk="1" latinLnBrk="0" hangingPunct="1">
              <a:buNone/>
              <a:defRPr kumimoji="0" lang="pl-PL" sz="1600">
                <a:solidFill>
                  <a:schemeClr val="tx1">
                    <a:tint val="75000"/>
                  </a:schemeClr>
                </a:solidFill>
              </a:defRPr>
            </a:lvl3pPr>
            <a:lvl4pPr eaLnBrk="1" latinLnBrk="0" hangingPunct="1">
              <a:buNone/>
              <a:defRPr kumimoji="0" lang="pl-PL" sz="1400">
                <a:solidFill>
                  <a:schemeClr val="tx1">
                    <a:tint val="75000"/>
                  </a:schemeClr>
                </a:solidFill>
              </a:defRPr>
            </a:lvl4pPr>
            <a:lvl5pPr eaLnBrk="1" latinLnBrk="0" hangingPunct="1">
              <a:buNone/>
              <a:defRPr kumimoji="0" lang="pl-PL" sz="1400">
                <a:solidFill>
                  <a:schemeClr val="tx1">
                    <a:tint val="75000"/>
                  </a:schemeClr>
                </a:solidFill>
              </a:defRPr>
            </a:lvl5pPr>
            <a:extLst/>
          </a:lstStyle>
          <a:p>
            <a:pPr lvl="0" eaLnBrk="1" latinLnBrk="0" hangingPunct="1"/>
            <a:r>
              <a:rPr kumimoji="0" lang="pl-PL"/>
              <a:t>Kliknij, aby edytować style wzorca tekstu</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lang="pl-PL" sz="4400" b="0" cap="none">
                <a:solidFill>
                  <a:srgbClr val="FFFFFF"/>
                </a:solidFill>
              </a:defRPr>
            </a:lvl1pPr>
            <a:extLst/>
          </a:lstStyle>
          <a:p>
            <a:r>
              <a:rPr kumimoji="0" lang="pl-PL"/>
              <a:t>Kliknij, aby edytować styl wzorca tytułów</a:t>
            </a:r>
          </a:p>
        </p:txBody>
      </p:sp>
      <p:sp>
        <p:nvSpPr>
          <p:cNvPr id="12" name="Date Placeholder 11"/>
          <p:cNvSpPr>
            <a:spLocks noGrp="1"/>
          </p:cNvSpPr>
          <p:nvPr>
            <p:ph type="dt" sz="half" idx="10"/>
          </p:nvPr>
        </p:nvSpPr>
        <p:spPr/>
        <p:txBody>
          <a:bodyPr/>
          <a:lstStyle/>
          <a:p>
            <a:fld id="{6FCF9F07-3BC7-4570-B054-79111B0A380C}" type="datetime1">
              <a:rPr kumimoji="0" lang="cs-CZ"/>
              <a:pPr/>
              <a:t>06.04.2022</a:t>
            </a:fld>
            <a:endParaRPr kumimoji="0" lang="pl-PL"/>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lang="pl-PL" sz="2400">
                <a:solidFill>
                  <a:srgbClr val="FFFFFF"/>
                </a:solidFill>
              </a:defRPr>
            </a:lvl1pPr>
            <a:extLst/>
          </a:lstStyle>
          <a:p>
            <a:pPr algn="ctr"/>
            <a:fld id="{8F82E0A0-C266-4798-8C8F-B9F91E9DA37E}" type="slidenum">
              <a:rPr kumimoji="0" lang="pl-PL" sz="2400" b="1">
                <a:solidFill>
                  <a:srgbClr val="FFFFFF"/>
                </a:solidFill>
              </a:rPr>
              <a:pPr algn="ctr"/>
              <a:t>‹#›</a:t>
            </a:fld>
            <a:endParaRPr kumimoji="0" lang="pl-PL" sz="2400">
              <a:solidFill>
                <a:srgbClr val="FFFFFF"/>
              </a:solidFill>
            </a:endParaRPr>
          </a:p>
        </p:txBody>
      </p:sp>
      <p:sp>
        <p:nvSpPr>
          <p:cNvPr id="14" name="Footer Placeholder 13"/>
          <p:cNvSpPr>
            <a:spLocks noGrp="1"/>
          </p:cNvSpPr>
          <p:nvPr>
            <p:ph type="ftr" sz="quarter" idx="12"/>
          </p:nvPr>
        </p:nvSpPr>
        <p:spPr/>
        <p:txBody>
          <a:bodyPr/>
          <a:lstStyle/>
          <a:p>
            <a:endParaRPr kumimoji="0" lang="pl-P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9" name="Content Placeholder 8"/>
          <p:cNvSpPr>
            <a:spLocks noGrp="1"/>
          </p:cNvSpPr>
          <p:nvPr>
            <p:ph sz="quarter" idx="13"/>
          </p:nvPr>
        </p:nvSpPr>
        <p:spPr>
          <a:xfrm>
            <a:off x="609600" y="1352551"/>
            <a:ext cx="3886200" cy="3268624"/>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1" name="Content Placeholder 10"/>
          <p:cNvSpPr>
            <a:spLocks noGrp="1"/>
          </p:cNvSpPr>
          <p:nvPr>
            <p:ph sz="quarter" idx="14"/>
          </p:nvPr>
        </p:nvSpPr>
        <p:spPr>
          <a:xfrm>
            <a:off x="4844901" y="1352549"/>
            <a:ext cx="3886200" cy="3268625"/>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8" name="Date Placeholder 7"/>
          <p:cNvSpPr>
            <a:spLocks noGrp="1"/>
          </p:cNvSpPr>
          <p:nvPr>
            <p:ph type="dt" sz="half" idx="15"/>
          </p:nvPr>
        </p:nvSpPr>
        <p:spPr/>
        <p:txBody>
          <a:bodyPr rtlCol="0"/>
          <a:lstStyle/>
          <a:p>
            <a:fld id="{E4606EA6-EFEA-4C30-9264-4F9291A5780D}" type="datetime1">
              <a:rPr kumimoji="0" lang="cs-CZ"/>
              <a:pPr/>
              <a:t>06.04.2022</a:t>
            </a:fld>
            <a:endParaRPr kumimoji="0" lang="pl-PL"/>
          </a:p>
        </p:txBody>
      </p:sp>
      <p:sp>
        <p:nvSpPr>
          <p:cNvPr id="10" name="Slide Number Placeholder 9"/>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2" name="Footer Placeholder 11"/>
          <p:cNvSpPr>
            <a:spLocks noGrp="1"/>
          </p:cNvSpPr>
          <p:nvPr>
            <p:ph type="ftr" sz="quarter" idx="17"/>
          </p:nvPr>
        </p:nvSpPr>
        <p:spPr/>
        <p:txBody>
          <a:bodyPr rtlCol="0"/>
          <a:lstStyle/>
          <a:p>
            <a:endParaRPr kumimoji="0"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lang="pl-PL"/>
            </a:lvl1pPr>
            <a:extLst/>
          </a:lstStyle>
          <a:p>
            <a:pPr eaLnBrk="1" latinLnBrk="0" hangingPunct="1"/>
            <a:r>
              <a:rPr kumimoji="0" lang="pl-PL"/>
              <a:t>Kliknij, aby edyt. styl wz. tyt.</a:t>
            </a:r>
            <a:endParaRPr kumimoji="0"/>
          </a:p>
        </p:txBody>
      </p:sp>
      <p:sp>
        <p:nvSpPr>
          <p:cNvPr id="11" name="Content Placeholder 10"/>
          <p:cNvSpPr>
            <a:spLocks noGrp="1"/>
          </p:cNvSpPr>
          <p:nvPr>
            <p:ph sz="quarter" idx="13"/>
          </p:nvPr>
        </p:nvSpPr>
        <p:spPr>
          <a:xfrm>
            <a:off x="609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3" name="Content Placeholder 12"/>
          <p:cNvSpPr>
            <a:spLocks noGrp="1"/>
          </p:cNvSpPr>
          <p:nvPr>
            <p:ph sz="quarter" idx="14"/>
          </p:nvPr>
        </p:nvSpPr>
        <p:spPr>
          <a:xfrm>
            <a:off x="4800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0" name="Date Placeholder 9"/>
          <p:cNvSpPr>
            <a:spLocks noGrp="1"/>
          </p:cNvSpPr>
          <p:nvPr>
            <p:ph type="dt" sz="half" idx="15"/>
          </p:nvPr>
        </p:nvSpPr>
        <p:spPr/>
        <p:txBody>
          <a:bodyPr rtlCol="0"/>
          <a:lstStyle/>
          <a:p>
            <a:fld id="{E4606EA6-EFEA-4C30-9264-4F9291A5780D}" type="datetime1">
              <a:rPr kumimoji="0" lang="cs-CZ"/>
              <a:pPr/>
              <a:t>06.04.2022</a:t>
            </a:fld>
            <a:endParaRPr kumimoji="0" lang="pl-PL"/>
          </a:p>
        </p:txBody>
      </p:sp>
      <p:sp>
        <p:nvSpPr>
          <p:cNvPr id="12" name="Slide Number Placeholder 11"/>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4" name="Footer Placeholder 13"/>
          <p:cNvSpPr>
            <a:spLocks noGrp="1"/>
          </p:cNvSpPr>
          <p:nvPr>
            <p:ph type="ftr" sz="quarter" idx="17"/>
          </p:nvPr>
        </p:nvSpPr>
        <p:spPr/>
        <p:txBody>
          <a:bodyPr rtlCol="0"/>
          <a:lstStyle/>
          <a:p>
            <a:endParaRPr kumimoji="0" lang="pl-PL"/>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3" name="Date Placeholder 2"/>
          <p:cNvSpPr>
            <a:spLocks noGrp="1"/>
          </p:cNvSpPr>
          <p:nvPr>
            <p:ph type="dt" sz="half" idx="10"/>
          </p:nvPr>
        </p:nvSpPr>
        <p:spPr/>
        <p:txBody>
          <a:bodyPr/>
          <a:lstStyle/>
          <a:p>
            <a:fld id="{6DFADB5D-B7A0-47E3-AD2D-B1A6F8614213}" type="datetime1">
              <a:rPr kumimoji="0" lang="cs-CZ"/>
              <a:pPr/>
              <a:t>06.04.2022</a:t>
            </a:fld>
            <a:endParaRPr kumimoji="0" lang="pl-PL"/>
          </a:p>
        </p:txBody>
      </p:sp>
      <p:sp>
        <p:nvSpPr>
          <p:cNvPr id="4" name="Footer Placeholder 3"/>
          <p:cNvSpPr>
            <a:spLocks noGrp="1"/>
          </p:cNvSpPr>
          <p:nvPr>
            <p:ph type="ftr" sz="quarter" idx="11"/>
          </p:nvPr>
        </p:nvSpPr>
        <p:spPr/>
        <p:txBody>
          <a:bodyPr/>
          <a:lstStyle/>
          <a:p>
            <a:endParaRPr kumimoji="0" lang="pl-PL"/>
          </a:p>
        </p:txBody>
      </p:sp>
      <p:sp>
        <p:nvSpPr>
          <p:cNvPr id="5" name="Slide Number Placeholder 4"/>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kumimoji="0" lang="cs-CZ"/>
              <a:pPr/>
              <a:t>06.04.2022</a:t>
            </a:fld>
            <a:endParaRPr kumimoji="0" lang="pl-PL"/>
          </a:p>
        </p:txBody>
      </p:sp>
      <p:sp>
        <p:nvSpPr>
          <p:cNvPr id="3" name="Footer Placeholder 2"/>
          <p:cNvSpPr>
            <a:spLocks noGrp="1"/>
          </p:cNvSpPr>
          <p:nvPr>
            <p:ph type="ftr" sz="quarter" idx="11"/>
          </p:nvPr>
        </p:nvSpPr>
        <p:spPr/>
        <p:txBody>
          <a:bodyPr/>
          <a:lstStyle/>
          <a:p>
            <a:endParaRPr kumimoji="0" lang="pl-PL"/>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lang="pl-PL">
                <a:solidFill>
                  <a:schemeClr val="tx2"/>
                </a:solidFill>
              </a:defRPr>
            </a:lvl1pPr>
            <a:extLst/>
          </a:lstStyle>
          <a:p>
            <a:fld id="{A3F7CB7D-F184-43C7-B6FD-03D728E1BBFF}" type="slidenum">
              <a:rPr kumimoji="0" lang="pl-PL">
                <a:solidFill>
                  <a:schemeClr val="tx2"/>
                </a:solidFill>
              </a:rPr>
              <a:pPr/>
              <a:t>‹#›</a:t>
            </a:fld>
            <a:endParaRPr kumimoji="0" lang="pl-PL">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lang="pl-PL" sz="4200" b="0"/>
            </a:lvl1pPr>
            <a:extLst/>
          </a:lstStyle>
          <a:p>
            <a:pPr eaLnBrk="1" latinLnBrk="0" hangingPunct="1"/>
            <a:r>
              <a:rPr kumimoji="0" lang="pl-PL"/>
              <a:t>Kliknij, aby edyt. styl wz. tyt.</a:t>
            </a:r>
            <a:endParaRPr kumimoji="0"/>
          </a:p>
        </p:txBody>
      </p:sp>
      <p:sp>
        <p:nvSpPr>
          <p:cNvPr id="5" name="Date Placeholder 4"/>
          <p:cNvSpPr>
            <a:spLocks noGrp="1"/>
          </p:cNvSpPr>
          <p:nvPr>
            <p:ph type="dt" sz="half" idx="10"/>
          </p:nvPr>
        </p:nvSpPr>
        <p:spPr/>
        <p:txBody>
          <a:bodyPr/>
          <a:lstStyle/>
          <a:p>
            <a:fld id="{F49A8198-4617-485E-9585-4840B69DBBA6}" type="datetime1">
              <a:rPr kumimoji="0" lang="cs-CZ"/>
              <a:pPr/>
              <a:t>06.04.2022</a:t>
            </a:fld>
            <a:endParaRPr kumimoji="0" lang="pl-PL"/>
          </a:p>
        </p:txBody>
      </p:sp>
      <p:sp>
        <p:nvSpPr>
          <p:cNvPr id="6" name="Footer Placeholder 5"/>
          <p:cNvSpPr>
            <a:spLocks noGrp="1"/>
          </p:cNvSpPr>
          <p:nvPr>
            <p:ph type="ftr" sz="quarter" idx="11"/>
          </p:nvPr>
        </p:nvSpPr>
        <p:spPr/>
        <p:txBody>
          <a:bodyPr/>
          <a:lstStyle/>
          <a:p>
            <a:endParaRPr kumimoji="0" lang="pl-PL"/>
          </a:p>
        </p:txBody>
      </p:sp>
      <p:sp>
        <p:nvSpPr>
          <p:cNvPr id="7" name="Slide Number Placeholder 6"/>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pl-PL" sz="1800"/>
            </a:lvl1pPr>
            <a:lvl2pPr eaLnBrk="1" latinLnBrk="0" hangingPunct="1">
              <a:buNone/>
              <a:defRPr kumimoji="0" lang="pl-PL" sz="1200"/>
            </a:lvl2pPr>
            <a:lvl3pPr eaLnBrk="1" latinLnBrk="0" hangingPunct="1">
              <a:buNone/>
              <a:defRPr kumimoji="0" lang="pl-PL" sz="1000"/>
            </a:lvl3pPr>
            <a:lvl4pPr eaLnBrk="1" latinLnBrk="0" hangingPunct="1">
              <a:buNone/>
              <a:defRPr kumimoji="0" lang="pl-PL" sz="900"/>
            </a:lvl4pPr>
            <a:lvl5pPr eaLnBrk="1" latinLnBrk="0" hangingPunct="1">
              <a:buNone/>
              <a:defRPr kumimoji="0" lang="pl-PL" sz="900"/>
            </a:lvl5pPr>
            <a:extLst/>
          </a:lstStyle>
          <a:p>
            <a:pPr lvl="0" eaLnBrk="1" latinLnBrk="0" hangingPunct="1"/>
            <a:r>
              <a:rPr kumimoji="0" lang="pl-PL"/>
              <a:t>Kliknij, aby edytować style wzorca tekstu</a:t>
            </a:r>
          </a:p>
        </p:txBody>
      </p:sp>
      <p:sp>
        <p:nvSpPr>
          <p:cNvPr id="9" name="Content Placeholder 8"/>
          <p:cNvSpPr>
            <a:spLocks noGrp="1"/>
          </p:cNvSpPr>
          <p:nvPr>
            <p:ph sz="quarter" idx="13"/>
          </p:nvPr>
        </p:nvSpPr>
        <p:spPr>
          <a:xfrm>
            <a:off x="2362200" y="1428750"/>
            <a:ext cx="6400800" cy="32004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lang="pl-PL" sz="3200"/>
            </a:lvl1pPr>
            <a:extLst/>
          </a:lstStyle>
          <a:p>
            <a:r>
              <a:rPr kumimoji="0" lang="pl-PL"/>
              <a:t>Przeciągnij obraz na symbol zastępczy lub kliknij ikonę, aby go dodać</a:t>
            </a:r>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lang="pl-PL" sz="1700"/>
            </a:lvl1pPr>
            <a:lvl2pPr eaLnBrk="1" latinLnBrk="0" hangingPunct="1">
              <a:buFontTx/>
              <a:buNone/>
              <a:defRPr kumimoji="0" lang="pl-PL" sz="1200"/>
            </a:lvl2pPr>
            <a:lvl3pPr eaLnBrk="1" latinLnBrk="0" hangingPunct="1">
              <a:buFontTx/>
              <a:buNone/>
              <a:defRPr kumimoji="0" lang="pl-PL" sz="1000"/>
            </a:lvl3pPr>
            <a:lvl4pPr eaLnBrk="1" latinLnBrk="0" hangingPunct="1">
              <a:buFontTx/>
              <a:buNone/>
              <a:defRPr kumimoji="0" lang="pl-PL" sz="900"/>
            </a:lvl4pPr>
            <a:lvl5pPr eaLnBrk="1" latinLnBrk="0" hangingPunct="1">
              <a:buFontTx/>
              <a:buNone/>
              <a:defRPr kumimoji="0" lang="pl-PL" sz="900"/>
            </a:lvl5pPr>
            <a:extLst/>
          </a:lstStyle>
          <a:p>
            <a:pPr lvl="0" eaLnBrk="1" latinLnBrk="0" hangingPunct="1"/>
            <a:r>
              <a:rPr kumimoji="0" lang="pl-PL"/>
              <a:t>Kliknij, aby edytować style wzorca tekstu</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lang="pl-PL" sz="2800" b="0">
                <a:solidFill>
                  <a:srgbClr val="FFFFFF"/>
                </a:solidFill>
              </a:defRPr>
            </a:lvl1pPr>
            <a:extLst/>
          </a:lstStyle>
          <a:p>
            <a:pPr eaLnBrk="1" latinLnBrk="0" hangingPunct="1"/>
            <a:r>
              <a:rPr kumimoji="0" lang="pl-PL"/>
              <a:t>Kliknij, aby edyt. styl wz. tyt.</a:t>
            </a:r>
            <a:endParaRPr kumimoji="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kumimoji="0" lang="cs-CZ"/>
              <a:pPr/>
              <a:t>06.04.2022</a:t>
            </a:fld>
            <a:endParaRPr kumimoji="0" lang="pl-PL"/>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lang="pl-PL" sz="2800"/>
            </a:lvl1pPr>
            <a:extLst/>
          </a:lstStyle>
          <a:p>
            <a:pPr algn="ctr"/>
            <a:fld id="{8F82E0A0-C266-4798-8C8F-B9F91E9DA37E}" type="slidenum">
              <a:rPr kumimoji="0" lang="pl-PL" sz="2800" b="1">
                <a:solidFill>
                  <a:srgbClr val="FFFFFF"/>
                </a:solidFill>
              </a:rPr>
              <a:pPr algn="ctr"/>
              <a:t>‹#›</a:t>
            </a:fld>
            <a:endParaRPr kumimoji="0" lang="pl-PL" sz="2800"/>
          </a:p>
        </p:txBody>
      </p:sp>
      <p:sp>
        <p:nvSpPr>
          <p:cNvPr id="14" name="Footer Placeholder 13"/>
          <p:cNvSpPr>
            <a:spLocks noGrp="1"/>
          </p:cNvSpPr>
          <p:nvPr>
            <p:ph type="ftr" sz="quarter" idx="12"/>
          </p:nvPr>
        </p:nvSpPr>
        <p:spPr>
          <a:xfrm>
            <a:off x="1600200" y="4686155"/>
            <a:ext cx="4572000" cy="273844"/>
          </a:xfrm>
        </p:spPr>
        <p:txBody>
          <a:bodyPr rtlCol="0"/>
          <a:lstStyle/>
          <a:p>
            <a:endParaRPr kumimoji="0" lang="pl-PL"/>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lang="pl-PL" sz="1400">
                <a:solidFill>
                  <a:schemeClr val="tx2"/>
                </a:solidFill>
              </a:defRPr>
            </a:lvl1pPr>
            <a:extLst/>
          </a:lstStyle>
          <a:p>
            <a:fld id="{E4606EA6-EFEA-4C30-9264-4F9291A5780D}" type="datetime1">
              <a:rPr kumimoji="0" lang="cs-CZ"/>
              <a:pPr/>
              <a:t>06.04.2022</a:t>
            </a:fld>
            <a:endParaRPr kumimoji="0" lang="pl-PL" sz="140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lang="pl-PL" sz="1400">
                <a:solidFill>
                  <a:schemeClr val="tx2"/>
                </a:solidFill>
              </a:defRPr>
            </a:lvl1pPr>
            <a:extLst/>
          </a:lstStyle>
          <a:p>
            <a:pPr algn="r"/>
            <a:endParaRPr kumimoji="0" lang="pl-PL" sz="140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lang="pl-PL" sz="1400" b="1">
                <a:solidFill>
                  <a:srgbClr val="FFFFFF"/>
                </a:solidFill>
              </a:defRPr>
            </a:lvl1pPr>
            <a:extLst/>
          </a:lstStyle>
          <a:p>
            <a:pPr algn="ctr"/>
            <a:fld id="{8F82E0A0-C266-4798-8C8F-B9F91E9DA37E}" type="slidenum">
              <a:rPr kumimoji="0" lang="pl-PL" sz="1400" b="1">
                <a:solidFill>
                  <a:srgbClr val="FFFFFF"/>
                </a:solidFill>
              </a:rPr>
              <a:pPr algn="ctr"/>
              <a:t>‹#›</a:t>
            </a:fld>
            <a:endParaRPr kumimoji="0" lang="pl-PL" sz="1400" b="1">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pPr eaLnBrk="1" latinLnBrk="0" hangingPunct="1"/>
            <a:r>
              <a:rPr kumimoji="0" lang="pl-PL"/>
              <a:t>Kliknij, aby edyt. styl wz. tyt.</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lang="pl-PL"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pl-PL"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pl-PL"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pl-PL"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pl-PL"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pl-PL"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pl-PL"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pl-PL"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pl-PL"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pl-PL" sz="1800" kern="1200" baseline="0">
          <a:solidFill>
            <a:schemeClr val="tx1"/>
          </a:solidFill>
          <a:latin typeface="+mn-lt"/>
          <a:ea typeface="+mn-ea"/>
          <a:cs typeface="+mn-cs"/>
        </a:defRPr>
      </a:lvl9pPr>
      <a:extLst/>
    </p:bodyStyle>
    <p:otherStyle>
      <a:lvl1pPr marL="0" algn="l" rtl="0" eaLnBrk="1" latinLnBrk="0" hangingPunct="1">
        <a:defRPr kumimoji="0" lang="pl-PL" kern="1200">
          <a:solidFill>
            <a:schemeClr val="tx1"/>
          </a:solidFill>
          <a:latin typeface="+mn-lt"/>
          <a:ea typeface="+mn-ea"/>
          <a:cs typeface="+mn-cs"/>
        </a:defRPr>
      </a:lvl1pPr>
      <a:lvl2pPr marL="457200" algn="l" rtl="0" eaLnBrk="1" latinLnBrk="0" hangingPunct="1">
        <a:defRPr kumimoji="0" lang="pl-PL" kern="1200">
          <a:solidFill>
            <a:schemeClr val="tx1"/>
          </a:solidFill>
          <a:latin typeface="+mn-lt"/>
          <a:ea typeface="+mn-ea"/>
          <a:cs typeface="+mn-cs"/>
        </a:defRPr>
      </a:lvl2pPr>
      <a:lvl3pPr marL="914400" algn="l" rtl="0" eaLnBrk="1" latinLnBrk="0" hangingPunct="1">
        <a:defRPr kumimoji="0" lang="pl-PL" kern="1200">
          <a:solidFill>
            <a:schemeClr val="tx1"/>
          </a:solidFill>
          <a:latin typeface="+mn-lt"/>
          <a:ea typeface="+mn-ea"/>
          <a:cs typeface="+mn-cs"/>
        </a:defRPr>
      </a:lvl3pPr>
      <a:lvl4pPr marL="1371600" algn="l" rtl="0" eaLnBrk="1" latinLnBrk="0" hangingPunct="1">
        <a:defRPr kumimoji="0" lang="pl-PL" kern="1200">
          <a:solidFill>
            <a:schemeClr val="tx1"/>
          </a:solidFill>
          <a:latin typeface="+mn-lt"/>
          <a:ea typeface="+mn-ea"/>
          <a:cs typeface="+mn-cs"/>
        </a:defRPr>
      </a:lvl4pPr>
      <a:lvl5pPr marL="1828800" algn="l" rtl="0" eaLnBrk="1" latinLnBrk="0" hangingPunct="1">
        <a:defRPr kumimoji="0" lang="pl-PL" kern="1200">
          <a:solidFill>
            <a:schemeClr val="tx1"/>
          </a:solidFill>
          <a:latin typeface="+mn-lt"/>
          <a:ea typeface="+mn-ea"/>
          <a:cs typeface="+mn-cs"/>
        </a:defRPr>
      </a:lvl5pPr>
      <a:lvl6pPr marL="2286000" algn="l" rtl="0" eaLnBrk="1" latinLnBrk="0" hangingPunct="1">
        <a:defRPr kumimoji="0" lang="pl-PL" kern="1200">
          <a:solidFill>
            <a:schemeClr val="tx1"/>
          </a:solidFill>
          <a:latin typeface="+mn-lt"/>
          <a:ea typeface="+mn-ea"/>
          <a:cs typeface="+mn-cs"/>
        </a:defRPr>
      </a:lvl6pPr>
      <a:lvl7pPr marL="2743200" algn="l" rtl="0" eaLnBrk="1" latinLnBrk="0" hangingPunct="1">
        <a:defRPr kumimoji="0" lang="pl-PL" kern="1200">
          <a:solidFill>
            <a:schemeClr val="tx1"/>
          </a:solidFill>
          <a:latin typeface="+mn-lt"/>
          <a:ea typeface="+mn-ea"/>
          <a:cs typeface="+mn-cs"/>
        </a:defRPr>
      </a:lvl7pPr>
      <a:lvl8pPr marL="3200400" algn="l" rtl="0" eaLnBrk="1" latinLnBrk="0" hangingPunct="1">
        <a:defRPr kumimoji="0" lang="pl-PL" kern="1200">
          <a:solidFill>
            <a:schemeClr val="tx1"/>
          </a:solidFill>
          <a:latin typeface="+mn-lt"/>
          <a:ea typeface="+mn-ea"/>
          <a:cs typeface="+mn-cs"/>
        </a:defRPr>
      </a:lvl8pPr>
      <a:lvl9pPr marL="3657600" algn="l" rtl="0" eaLnBrk="1" latinLnBrk="0" hangingPunct="1">
        <a:defRPr kumimoji="0" lang="pl-PL"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www.radabanino.pl/"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962150"/>
            <a:ext cx="6477000" cy="2419350"/>
          </a:xfrm>
        </p:spPr>
        <p:txBody>
          <a:bodyPr>
            <a:normAutofit fontScale="90000"/>
          </a:bodyPr>
          <a:lstStyle/>
          <a:p>
            <a:r>
              <a:rPr lang="pl-PL" b="1" dirty="0"/>
              <a:t>Sprawozdanie</a:t>
            </a:r>
            <a:br>
              <a:rPr lang="pl-PL" dirty="0"/>
            </a:br>
            <a:r>
              <a:rPr lang="pl-PL" b="1" dirty="0"/>
              <a:t>z działalności Sołtysa</a:t>
            </a:r>
            <a:br>
              <a:rPr lang="pl-PL" dirty="0"/>
            </a:br>
            <a:r>
              <a:rPr lang="pl-PL" b="1" dirty="0"/>
              <a:t>i Rady Sołeckiej Sołectwa Banino za rok 2021</a:t>
            </a:r>
            <a:endParaRPr lang="pl-PL" dirty="0"/>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38150"/>
            <a:ext cx="1828800" cy="13898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457200" y="895350"/>
            <a:ext cx="8382000" cy="3486150"/>
          </a:xfrm>
        </p:spPr>
        <p:txBody>
          <a:bodyPr>
            <a:normAutofit fontScale="90000"/>
          </a:bodyPr>
          <a:lstStyle/>
          <a:p>
            <a:r>
              <a:rPr lang="pl-PL" b="1" dirty="0"/>
              <a:t>Sołtys :</a:t>
            </a:r>
            <a:r>
              <a:rPr lang="pl-PL" dirty="0"/>
              <a:t> Wojciech Koza-Zatoński</a:t>
            </a:r>
            <a:br>
              <a:rPr lang="pl-PL" dirty="0"/>
            </a:br>
            <a:r>
              <a:rPr lang="pl-PL" b="1" dirty="0"/>
              <a:t>Rada Sołecka w składzie:</a:t>
            </a:r>
            <a:br>
              <a:rPr lang="pl-PL" dirty="0"/>
            </a:br>
            <a:r>
              <a:rPr lang="pl-PL" dirty="0"/>
              <a:t>Urszula </a:t>
            </a:r>
            <a:r>
              <a:rPr lang="pl-PL" dirty="0" err="1"/>
              <a:t>Teska</a:t>
            </a:r>
            <a:br>
              <a:rPr lang="pl-PL" dirty="0"/>
            </a:br>
            <a:r>
              <a:rPr lang="pl-PL" dirty="0"/>
              <a:t>Karolina Kordas-</a:t>
            </a:r>
            <a:r>
              <a:rPr lang="pl-PL" dirty="0" err="1"/>
              <a:t>Stępska</a:t>
            </a:r>
            <a:br>
              <a:rPr lang="pl-PL" dirty="0"/>
            </a:br>
            <a:r>
              <a:rPr lang="pl-PL" dirty="0"/>
              <a:t>Łukasz Klecha</a:t>
            </a:r>
            <a:br>
              <a:rPr lang="pl-PL" dirty="0"/>
            </a:br>
            <a:r>
              <a:rPr lang="pl-PL" dirty="0"/>
              <a:t>Paweł Richter</a:t>
            </a:r>
          </a:p>
        </p:txBody>
      </p:sp>
      <p:sp>
        <p:nvSpPr>
          <p:cNvPr id="5" name="Rectangle 4"/>
          <p:cNvSpPr>
            <a:spLocks noGrp="1"/>
          </p:cNvSpPr>
          <p:nvPr>
            <p:ph type="subTitle" idx="1"/>
          </p:nvPr>
        </p:nvSpPr>
        <p:spPr/>
        <p:txBody>
          <a:bodyPr>
            <a:normAutofit lnSpcReduction="10000"/>
          </a:bodyPr>
          <a:lstStyle/>
          <a:p>
            <a:endParaRPr lang="pl-PL" dirty="0"/>
          </a:p>
        </p:txBody>
      </p:sp>
    </p:spTree>
    <p:extLst>
      <p:ext uri="{BB962C8B-B14F-4D97-AF65-F5344CB8AC3E}">
        <p14:creationId xmlns:p14="http://schemas.microsoft.com/office/powerpoint/2010/main" val="24096303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09600" y="1352550"/>
            <a:ext cx="8305800" cy="3276600"/>
          </a:xfrm>
        </p:spPr>
        <p:txBody>
          <a:bodyPr anchor="ctr">
            <a:normAutofit/>
          </a:bodyPr>
          <a:lstStyle/>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W roku 2021 zorganizowano 1 zebranie wiejskie, </a:t>
            </a:r>
            <a:r>
              <a:rPr lang="pl-PL" sz="1800">
                <a:effectLst/>
                <a:latin typeface="Calibri" panose="020F0502020204030204" pitchFamily="34" charset="0"/>
                <a:ea typeface="Calibri" panose="020F0502020204030204" pitchFamily="34" charset="0"/>
                <a:cs typeface="Times New Roman" panose="02020603050405020304" pitchFamily="18" charset="0"/>
              </a:rPr>
              <a:t>6 spotkań </a:t>
            </a:r>
            <a:r>
              <a:rPr lang="pl-PL" sz="1800" dirty="0">
                <a:effectLst/>
                <a:latin typeface="Calibri" panose="020F0502020204030204" pitchFamily="34" charset="0"/>
                <a:ea typeface="Calibri" panose="020F0502020204030204" pitchFamily="34" charset="0"/>
                <a:cs typeface="Times New Roman" panose="02020603050405020304" pitchFamily="18" charset="0"/>
              </a:rPr>
              <a:t>Rady Sołeckiej. Ze względu na ograniczone możliwości organizacji spotkań, narady oraz konsultacje przeprowadzaliśmy przy wykorzystaniu środków multimedialnych. Ponadto, Sołtys oraz członkowie Rady Sołeckiej interweniowali wielokrotnie na bieżące prośby Mieszkańców w celu poszukiwania rozwiązań lokalnych problemów.</a:t>
            </a:r>
          </a:p>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Sołtys wraz z Radą Sołecką w roku 2021 zajmował się sprawami bieżącymi pojawiającymi się w trakcie roku jak również kontynuacją zadań z minionego roku.</a:t>
            </a:r>
          </a:p>
          <a:p>
            <a:pPr algn="just">
              <a:lnSpc>
                <a:spcPct val="115000"/>
              </a:lnSpc>
              <a:spcAft>
                <a:spcPts val="1000"/>
              </a:spcAft>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pl-PL" sz="1600" b="1" dirty="0"/>
              <a:t>W sołectwie przy pomocy Urzędu Gminy, Radnych Gminnych, Starostwa Powiatowego oraz firm współpracujących a także mieszkańców zrealizowano następujące zadania:</a:t>
            </a:r>
            <a:br>
              <a:rPr lang="pl-PL" sz="1600" dirty="0"/>
            </a:br>
            <a:endParaRPr lang="pl-PL" sz="1600" dirty="0"/>
          </a:p>
        </p:txBody>
      </p:sp>
      <p:sp>
        <p:nvSpPr>
          <p:cNvPr id="3" name="Rectangle 2"/>
          <p:cNvSpPr>
            <a:spLocks noGrp="1"/>
          </p:cNvSpPr>
          <p:nvPr>
            <p:ph sz="quarter" idx="13"/>
          </p:nvPr>
        </p:nvSpPr>
        <p:spPr>
          <a:xfrm>
            <a:off x="685800" y="1352550"/>
            <a:ext cx="8077200" cy="3672840"/>
          </a:xfrm>
        </p:spPr>
        <p:txBody>
          <a:bodyPr anchor="ctr">
            <a:no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tworzeniu projektu „Budżetu Obywatelskiego dla Gminy Żukowo”. </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komitecie „Łączy nas OMT” oraz wszelkich spotkaniach i konsultacjach dotyczących OMT.</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Zabiegano o realizację budowy ulicy Księżycowej, Przemysłowej, Pszennej.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Zabiegano o budowę zbiornika retencyjnego na granicy Sołectwa Banino i Rębiechowo.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Postawiono dodatkowe punkty oświetlenia drogowego.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Koordynowano inwestycje prowadzone na terenie sołectwa.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Opiniowano oraz proponowano inwestycje w ramach Funduszu Sołeckiego.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Prowadzenie strony internetowej www.radabanino.pl oraz profilu na FB/Sołectwo Banino.</a:t>
            </a:r>
          </a:p>
        </p:txBody>
      </p:sp>
    </p:spTree>
    <p:extLst>
      <p:ext uri="{BB962C8B-B14F-4D97-AF65-F5344CB8AC3E}">
        <p14:creationId xmlns:p14="http://schemas.microsoft.com/office/powerpoint/2010/main" val="5568652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fontScale="77500" lnSpcReduction="20000"/>
          </a:bodyPr>
          <a:lstStyle/>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Złożono 50 pism w różnych sprawach do UG Żukowo i Starostwa Powiatowego w Kartuzach.</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Otrzymano 64 pisma</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Zorganizowano zajęcia siatkówki i koszykówki dla dorosłych.</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Zorganizowano akcję pielenia i wykładania </a:t>
            </a:r>
            <a:r>
              <a:rPr lang="pl-PL" sz="1800" dirty="0" err="1">
                <a:effectLst/>
                <a:latin typeface="Arial" panose="020B0604020202020204" pitchFamily="34" charset="0"/>
                <a:ea typeface="Calibri" panose="020F0502020204030204" pitchFamily="34" charset="0"/>
                <a:cs typeface="Times New Roman" panose="02020603050405020304" pitchFamily="18" charset="0"/>
              </a:rPr>
              <a:t>agrotkaniny</a:t>
            </a:r>
            <a:r>
              <a:rPr lang="pl-PL" sz="1800" dirty="0">
                <a:effectLst/>
                <a:latin typeface="Arial" panose="020B0604020202020204" pitchFamily="34" charset="0"/>
                <a:ea typeface="Calibri" panose="020F0502020204030204" pitchFamily="34" charset="0"/>
                <a:cs typeface="Times New Roman" panose="02020603050405020304" pitchFamily="18" charset="0"/>
              </a:rPr>
              <a:t> na placu zabaw na ulicy Klonowej.</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Zorganizowano akcję sprzątania świata.</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Zakupiono altankę ogrodową oraz drzewa na plac zabaw na ulicy Księżycowej.</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Akademii Judo Dragon.</a:t>
            </a:r>
          </a:p>
          <a:p>
            <a:pPr>
              <a:lnSpc>
                <a:spcPct val="115000"/>
              </a:lnSpc>
              <a:spcAft>
                <a:spcPts val="1000"/>
              </a:spcAft>
            </a:pPr>
            <a:r>
              <a:rPr lang="pl-PL" sz="1800" dirty="0">
                <a:effectLst/>
                <a:latin typeface="Arial" panose="020B0604020202020204" pitchFamily="34" charset="0"/>
                <a:ea typeface="Calibri" panose="020F0502020204030204" pitchFamily="34" charset="0"/>
                <a:cs typeface="Times New Roman" panose="02020603050405020304" pitchFamily="18" charset="0"/>
              </a:rPr>
              <a:t>Interweniowano na Policji oraz w Urzędzie w sprawie poprawy bezpieczeństwa w sołectwie.</a:t>
            </a:r>
          </a:p>
          <a:p>
            <a:pPr>
              <a:lnSpc>
                <a:spcPct val="115000"/>
              </a:lnSpc>
              <a:spcAft>
                <a:spcPts val="1000"/>
              </a:spcAft>
            </a:pPr>
            <a:endParaRPr lang="pl-PL"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921848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428750"/>
            <a:ext cx="8077200" cy="3352800"/>
          </a:xfrm>
        </p:spPr>
        <p:txBody>
          <a:bodyPr anchor="ctr">
            <a:normAutofit/>
          </a:bodyPr>
          <a:lstStyle/>
          <a:p>
            <a:pPr>
              <a:lnSpc>
                <a:spcPct val="115000"/>
              </a:lnSpc>
              <a:spcAft>
                <a:spcPts val="1000"/>
              </a:spcAft>
            </a:pPr>
            <a:r>
              <a:rPr lang="pl-PL" sz="1500" dirty="0">
                <a:effectLst/>
                <a:latin typeface="Arial" panose="020B0604020202020204" pitchFamily="34" charset="0"/>
                <a:ea typeface="Calibri" panose="020F0502020204030204" pitchFamily="34" charset="0"/>
                <a:cs typeface="Times New Roman" panose="02020603050405020304" pitchFamily="18" charset="0"/>
              </a:rPr>
              <a:t>Złożono wnioski do Budżetu Gminy Żukowo na rok 2022:</a:t>
            </a:r>
          </a:p>
          <a:p>
            <a:pPr marL="0" indent="0">
              <a:lnSpc>
                <a:spcPct val="115000"/>
              </a:lnSpc>
              <a:spcAft>
                <a:spcPts val="1000"/>
              </a:spcAft>
              <a:buNone/>
            </a:pPr>
            <a:r>
              <a:rPr lang="pl-PL" sz="1500" b="1" dirty="0">
                <a:effectLst/>
                <a:latin typeface="Arial" panose="020B0604020202020204" pitchFamily="34" charset="0"/>
                <a:ea typeface="Calibri" panose="020F0502020204030204" pitchFamily="34" charset="0"/>
                <a:cs typeface="Times New Roman" panose="02020603050405020304" pitchFamily="18" charset="0"/>
              </a:rPr>
              <a:t>1. Kompleksowa budowa ulicy Pszennej.</a:t>
            </a:r>
          </a:p>
          <a:p>
            <a:pPr marL="0" indent="0">
              <a:lnSpc>
                <a:spcPct val="115000"/>
              </a:lnSpc>
              <a:spcAft>
                <a:spcPts val="1000"/>
              </a:spcAft>
              <a:buNone/>
            </a:pPr>
            <a:r>
              <a:rPr lang="pl-PL" sz="1500" b="1" dirty="0">
                <a:effectLst/>
                <a:latin typeface="Arial" panose="020B0604020202020204" pitchFamily="34" charset="0"/>
                <a:ea typeface="Calibri" panose="020F0502020204030204" pitchFamily="34" charset="0"/>
                <a:cs typeface="Times New Roman" panose="02020603050405020304" pitchFamily="18" charset="0"/>
              </a:rPr>
              <a:t>2. Wykonanie projektu ciągu pieszo-rowerowego na ulicy Rolniczej 1200mb – 2m szerokości</a:t>
            </a:r>
          </a:p>
          <a:p>
            <a:pPr marL="0" indent="0">
              <a:lnSpc>
                <a:spcPct val="115000"/>
              </a:lnSpc>
              <a:spcAft>
                <a:spcPts val="1000"/>
              </a:spcAft>
              <a:buNone/>
            </a:pPr>
            <a:r>
              <a:rPr lang="pl-PL" sz="1500" b="1" dirty="0">
                <a:effectLst/>
                <a:latin typeface="Arial" panose="020B0604020202020204" pitchFamily="34" charset="0"/>
                <a:ea typeface="Calibri" panose="020F0502020204030204" pitchFamily="34" charset="0"/>
                <a:cs typeface="Times New Roman" panose="02020603050405020304" pitchFamily="18" charset="0"/>
              </a:rPr>
              <a:t>3. Kompleksowa budowa ulicy Księżycowej i Przemysłowej.</a:t>
            </a:r>
          </a:p>
          <a:p>
            <a:pPr marL="0" indent="0">
              <a:lnSpc>
                <a:spcPct val="115000"/>
              </a:lnSpc>
              <a:spcAft>
                <a:spcPts val="1000"/>
              </a:spcAft>
              <a:buNone/>
            </a:pPr>
            <a:r>
              <a:rPr lang="pl-PL" sz="1500" b="1" dirty="0">
                <a:effectLst/>
                <a:latin typeface="Arial" panose="020B0604020202020204" pitchFamily="34" charset="0"/>
                <a:ea typeface="Calibri" panose="020F0502020204030204" pitchFamily="34" charset="0"/>
                <a:cs typeface="Times New Roman" panose="02020603050405020304" pitchFamily="18" charset="0"/>
              </a:rPr>
              <a:t>4. Budowa Szkoły podstawowej na ulicy Lotniczej.</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5. Wykonanie punktów oświetlenia ulicznego na ulicach:</a:t>
            </a:r>
          </a:p>
        </p:txBody>
      </p:sp>
    </p:spTree>
    <p:extLst>
      <p:ext uri="{BB962C8B-B14F-4D97-AF65-F5344CB8AC3E}">
        <p14:creationId xmlns:p14="http://schemas.microsoft.com/office/powerpoint/2010/main" val="61178704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504950"/>
            <a:ext cx="8077200" cy="3429000"/>
          </a:xfrm>
        </p:spPr>
        <p:txBody>
          <a:bodyPr anchor="ctr">
            <a:normAutofit/>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Sportowa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Ogrodowa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Żeglarska, Dębowa, Sosnowa, Kościelna 6szt. – Kwota 33 000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Rubinowa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Wesoła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Kubusia Puchatka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Jasia i Małgosi 4 szt. (projekt z środków z FS2019) – Kwota 22 000</a:t>
            </a:r>
          </a:p>
          <a:p>
            <a:pPr marL="0" indent="0">
              <a:lnSpc>
                <a:spcPct val="115000"/>
              </a:lnSpc>
              <a:spcAft>
                <a:spcPts val="1000"/>
              </a:spcAft>
              <a:buNone/>
            </a:pPr>
            <a:endParaRPr lang="pl-PL" sz="15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210819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581400"/>
          </a:xfrm>
        </p:spPr>
        <p:txBody>
          <a:bodyPr anchor="ctr">
            <a:normAutofit fontScale="62500" lnSpcReduction="20000"/>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Bajeczna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a:t>
            </a:r>
            <a:r>
              <a:rPr lang="pl-PL" sz="1500" dirty="0" err="1">
                <a:effectLst/>
                <a:latin typeface="Arial" panose="020B0604020202020204" pitchFamily="34" charset="0"/>
                <a:ea typeface="Calibri" panose="020F0502020204030204" pitchFamily="34" charset="0"/>
                <a:cs typeface="Times New Roman" panose="02020603050405020304" pitchFamily="18" charset="0"/>
              </a:rPr>
              <a:t>Halna</a:t>
            </a:r>
            <a:r>
              <a:rPr lang="pl-PL" sz="1500" dirty="0">
                <a:effectLst/>
                <a:latin typeface="Arial" panose="020B0604020202020204" pitchFamily="34" charset="0"/>
                <a:ea typeface="Calibri" panose="020F0502020204030204" pitchFamily="34" charset="0"/>
                <a:cs typeface="Times New Roman" panose="02020603050405020304" pitchFamily="18" charset="0"/>
              </a:rPr>
              <a:t>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Miodowa i Miedziana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Słoneczna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Lawendowa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Diamentowa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Balladyny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Letnia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Lodowa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Różana 4szt. – Kwota 22 000</a:t>
            </a:r>
          </a:p>
        </p:txBody>
      </p:sp>
    </p:spTree>
    <p:extLst>
      <p:ext uri="{BB962C8B-B14F-4D97-AF65-F5344CB8AC3E}">
        <p14:creationId xmlns:p14="http://schemas.microsoft.com/office/powerpoint/2010/main" val="113982844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133350"/>
            <a:ext cx="8153400" cy="838200"/>
          </a:xfrm>
        </p:spPr>
        <p:txBody>
          <a:bodyPr>
            <a:noAutofit/>
          </a:bodyPr>
          <a:lstStyle/>
          <a:p>
            <a:r>
              <a:rPr lang="pl-PL" sz="2800" b="1" dirty="0"/>
              <a:t>- INWESTYCJE ZREALIZOWANE Z FS 2021</a:t>
            </a:r>
            <a:endParaRPr lang="pl-PL" sz="2800" dirty="0"/>
          </a:p>
        </p:txBody>
      </p:sp>
      <p:graphicFrame>
        <p:nvGraphicFramePr>
          <p:cNvPr id="3" name="Tabela 2">
            <a:extLst>
              <a:ext uri="{FF2B5EF4-FFF2-40B4-BE49-F238E27FC236}">
                <a16:creationId xmlns:a16="http://schemas.microsoft.com/office/drawing/2014/main" id="{B740E368-E791-4C77-8B2B-E5880A16F678}"/>
              </a:ext>
            </a:extLst>
          </p:cNvPr>
          <p:cNvGraphicFramePr>
            <a:graphicFrameLocks noGrp="1"/>
          </p:cNvGraphicFramePr>
          <p:nvPr>
            <p:extLst>
              <p:ext uri="{D42A27DB-BD31-4B8C-83A1-F6EECF244321}">
                <p14:modId xmlns:p14="http://schemas.microsoft.com/office/powerpoint/2010/main" val="88749245"/>
              </p:ext>
            </p:extLst>
          </p:nvPr>
        </p:nvGraphicFramePr>
        <p:xfrm>
          <a:off x="609600" y="1443384"/>
          <a:ext cx="7924801" cy="3414368"/>
        </p:xfrm>
        <a:graphic>
          <a:graphicData uri="http://schemas.openxmlformats.org/drawingml/2006/table">
            <a:tbl>
              <a:tblPr firstRow="1" firstCol="1" bandRow="1">
                <a:tableStyleId>{5C22544A-7EE6-4342-B048-85BDC9FD1C3A}</a:tableStyleId>
              </a:tblPr>
              <a:tblGrid>
                <a:gridCol w="510181">
                  <a:extLst>
                    <a:ext uri="{9D8B030D-6E8A-4147-A177-3AD203B41FA5}">
                      <a16:colId xmlns:a16="http://schemas.microsoft.com/office/drawing/2014/main" val="1883530975"/>
                    </a:ext>
                  </a:extLst>
                </a:gridCol>
                <a:gridCol w="4285514">
                  <a:extLst>
                    <a:ext uri="{9D8B030D-6E8A-4147-A177-3AD203B41FA5}">
                      <a16:colId xmlns:a16="http://schemas.microsoft.com/office/drawing/2014/main" val="2530655432"/>
                    </a:ext>
                  </a:extLst>
                </a:gridCol>
                <a:gridCol w="3129106">
                  <a:extLst>
                    <a:ext uri="{9D8B030D-6E8A-4147-A177-3AD203B41FA5}">
                      <a16:colId xmlns:a16="http://schemas.microsoft.com/office/drawing/2014/main" val="741972797"/>
                    </a:ext>
                  </a:extLst>
                </a:gridCol>
              </a:tblGrid>
              <a:tr h="301678">
                <a:tc>
                  <a:txBody>
                    <a:bodyPr/>
                    <a:lstStyle/>
                    <a:p>
                      <a:pPr algn="ctr">
                        <a:lnSpc>
                          <a:spcPct val="115000"/>
                        </a:lnSpc>
                        <a:spcAft>
                          <a:spcPts val="1000"/>
                        </a:spcAft>
                      </a:pPr>
                      <a:r>
                        <a:rPr lang="pl-PL" sz="1200">
                          <a:effectLst/>
                        </a:rPr>
                        <a:t>LP.</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NAZWA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KWOTA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1226279"/>
                  </a:ext>
                </a:extLst>
              </a:tr>
              <a:tr h="622538">
                <a:tc>
                  <a:txBody>
                    <a:bodyPr/>
                    <a:lstStyle/>
                    <a:p>
                      <a:pPr algn="ctr">
                        <a:lnSpc>
                          <a:spcPct val="115000"/>
                        </a:lnSpc>
                        <a:spcAft>
                          <a:spcPts val="1000"/>
                        </a:spcAft>
                      </a:pPr>
                      <a:r>
                        <a:rPr lang="pl-PL" sz="1200">
                          <a:effectLst/>
                        </a:rPr>
                        <a:t>1.</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200">
                          <a:effectLst/>
                        </a:rPr>
                        <a:t>Budowa chodnika na ulicy Pszennej o długości 350mb szerokości 2m.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140 000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41670137"/>
                  </a:ext>
                </a:extLst>
              </a:tr>
              <a:tr h="622538">
                <a:tc>
                  <a:txBody>
                    <a:bodyPr/>
                    <a:lstStyle/>
                    <a:p>
                      <a:pPr algn="ctr">
                        <a:lnSpc>
                          <a:spcPct val="115000"/>
                        </a:lnSpc>
                        <a:spcAft>
                          <a:spcPts val="1000"/>
                        </a:spcAft>
                      </a:pPr>
                      <a:r>
                        <a:rPr lang="pl-PL" sz="1200">
                          <a:effectLst/>
                        </a:rPr>
                        <a:t>2.</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200">
                          <a:effectLst/>
                        </a:rPr>
                        <a:t>Zakup i montaż 11 opraw świetlnych wraz z słupami na ul. Pszennej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60 500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9563385"/>
                  </a:ext>
                </a:extLst>
              </a:tr>
              <a:tr h="622538">
                <a:tc>
                  <a:txBody>
                    <a:bodyPr/>
                    <a:lstStyle/>
                    <a:p>
                      <a:pPr algn="ctr">
                        <a:lnSpc>
                          <a:spcPct val="115000"/>
                        </a:lnSpc>
                        <a:spcAft>
                          <a:spcPts val="1000"/>
                        </a:spcAft>
                      </a:pPr>
                      <a:r>
                        <a:rPr lang="pl-PL" sz="1200">
                          <a:effectLst/>
                        </a:rPr>
                        <a:t>3.</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200">
                          <a:effectLst/>
                        </a:rPr>
                        <a:t>Zakup i montaż 2  opraw świetlnych wraz z słupami na ul. Źródlanej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11 000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7976070"/>
                  </a:ext>
                </a:extLst>
              </a:tr>
              <a:tr h="622538">
                <a:tc>
                  <a:txBody>
                    <a:bodyPr/>
                    <a:lstStyle/>
                    <a:p>
                      <a:pPr algn="ctr">
                        <a:lnSpc>
                          <a:spcPct val="115000"/>
                        </a:lnSpc>
                        <a:spcAft>
                          <a:spcPts val="1000"/>
                        </a:spcAft>
                      </a:pPr>
                      <a:r>
                        <a:rPr lang="pl-PL" sz="1200">
                          <a:effectLst/>
                        </a:rPr>
                        <a:t>4.</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200">
                          <a:effectLst/>
                        </a:rPr>
                        <a:t>Zakup i montaż 3 opraw świetlnych wraz z słupami na ul. Ogrodowej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a:effectLst/>
                        </a:rPr>
                        <a:t>16 500</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21764957"/>
                  </a:ext>
                </a:extLst>
              </a:tr>
              <a:tr h="622538">
                <a:tc>
                  <a:txBody>
                    <a:bodyPr/>
                    <a:lstStyle/>
                    <a:p>
                      <a:pPr algn="ctr">
                        <a:lnSpc>
                          <a:spcPct val="115000"/>
                        </a:lnSpc>
                        <a:spcAft>
                          <a:spcPts val="1000"/>
                        </a:spcAft>
                      </a:pPr>
                      <a:r>
                        <a:rPr lang="pl-PL" sz="1200">
                          <a:effectLst/>
                        </a:rPr>
                        <a:t>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200" dirty="0">
                          <a:effectLst/>
                        </a:rPr>
                        <a:t>Zakup i montaż 3 opraw świetlnych wraz z słupami na ul. Miodowej zgodnie z istniejącym projektem</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200" dirty="0">
                          <a:effectLst/>
                        </a:rPr>
                        <a:t>16 500</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38928878"/>
                  </a:ext>
                </a:extLst>
              </a:tr>
            </a:tbl>
          </a:graphicData>
        </a:graphic>
      </p:graphicFrame>
    </p:spTree>
    <p:extLst>
      <p:ext uri="{BB962C8B-B14F-4D97-AF65-F5344CB8AC3E}">
        <p14:creationId xmlns:p14="http://schemas.microsoft.com/office/powerpoint/2010/main" val="365399691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133350"/>
            <a:ext cx="8153400" cy="838200"/>
          </a:xfrm>
        </p:spPr>
        <p:txBody>
          <a:bodyPr>
            <a:noAutofit/>
          </a:bodyPr>
          <a:lstStyle/>
          <a:p>
            <a:r>
              <a:rPr lang="pl-PL" sz="2800" b="1" dirty="0"/>
              <a:t>- INWESTYCJE ZREALIZOWANE Z FS 2021</a:t>
            </a:r>
            <a:endParaRPr lang="pl-PL" sz="2800" dirty="0"/>
          </a:p>
        </p:txBody>
      </p:sp>
      <p:graphicFrame>
        <p:nvGraphicFramePr>
          <p:cNvPr id="6" name="Tabela 5">
            <a:extLst>
              <a:ext uri="{FF2B5EF4-FFF2-40B4-BE49-F238E27FC236}">
                <a16:creationId xmlns:a16="http://schemas.microsoft.com/office/drawing/2014/main" id="{2AC91AFE-DA74-4499-8621-451CA6635FBA}"/>
              </a:ext>
            </a:extLst>
          </p:cNvPr>
          <p:cNvGraphicFramePr>
            <a:graphicFrameLocks noGrp="1"/>
          </p:cNvGraphicFramePr>
          <p:nvPr>
            <p:extLst>
              <p:ext uri="{D42A27DB-BD31-4B8C-83A1-F6EECF244321}">
                <p14:modId xmlns:p14="http://schemas.microsoft.com/office/powerpoint/2010/main" val="4012042670"/>
              </p:ext>
            </p:extLst>
          </p:nvPr>
        </p:nvGraphicFramePr>
        <p:xfrm>
          <a:off x="609600" y="1352550"/>
          <a:ext cx="7620000" cy="3429000"/>
        </p:xfrm>
        <a:graphic>
          <a:graphicData uri="http://schemas.openxmlformats.org/drawingml/2006/table">
            <a:tbl>
              <a:tblPr firstRow="1" firstCol="1" bandRow="1">
                <a:tableStyleId>{5C22544A-7EE6-4342-B048-85BDC9FD1C3A}</a:tableStyleId>
              </a:tblPr>
              <a:tblGrid>
                <a:gridCol w="490558">
                  <a:extLst>
                    <a:ext uri="{9D8B030D-6E8A-4147-A177-3AD203B41FA5}">
                      <a16:colId xmlns:a16="http://schemas.microsoft.com/office/drawing/2014/main" val="438531265"/>
                    </a:ext>
                  </a:extLst>
                </a:gridCol>
                <a:gridCol w="4120686">
                  <a:extLst>
                    <a:ext uri="{9D8B030D-6E8A-4147-A177-3AD203B41FA5}">
                      <a16:colId xmlns:a16="http://schemas.microsoft.com/office/drawing/2014/main" val="2180382740"/>
                    </a:ext>
                  </a:extLst>
                </a:gridCol>
                <a:gridCol w="3008756">
                  <a:extLst>
                    <a:ext uri="{9D8B030D-6E8A-4147-A177-3AD203B41FA5}">
                      <a16:colId xmlns:a16="http://schemas.microsoft.com/office/drawing/2014/main" val="2195060838"/>
                    </a:ext>
                  </a:extLst>
                </a:gridCol>
              </a:tblGrid>
              <a:tr h="470956">
                <a:tc>
                  <a:txBody>
                    <a:bodyPr/>
                    <a:lstStyle/>
                    <a:p>
                      <a:pPr algn="ctr">
                        <a:lnSpc>
                          <a:spcPct val="115000"/>
                        </a:lnSpc>
                        <a:spcAft>
                          <a:spcPts val="1000"/>
                        </a:spcAft>
                      </a:pPr>
                      <a:r>
                        <a:rPr lang="pl-PL" sz="1000" dirty="0">
                          <a:effectLst/>
                        </a:rPr>
                        <a:t>6.</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nSpc>
                          <a:spcPct val="115000"/>
                        </a:lnSpc>
                        <a:spcAft>
                          <a:spcPts val="1000"/>
                        </a:spcAft>
                      </a:pPr>
                      <a:r>
                        <a:rPr lang="pl-PL" sz="1200" dirty="0">
                          <a:effectLst/>
                        </a:rPr>
                        <a:t>Zakup i ułożenie płyt YOMB – 30mb – 120 płyt – ulica Lodowa</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gn="ctr">
                        <a:lnSpc>
                          <a:spcPct val="115000"/>
                        </a:lnSpc>
                        <a:spcAft>
                          <a:spcPts val="1000"/>
                        </a:spcAft>
                      </a:pPr>
                      <a:r>
                        <a:rPr lang="pl-PL" sz="1200" dirty="0">
                          <a:effectLst/>
                        </a:rPr>
                        <a:t>9 600</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extLst>
                  <a:ext uri="{0D108BD9-81ED-4DB2-BD59-A6C34878D82A}">
                    <a16:rowId xmlns:a16="http://schemas.microsoft.com/office/drawing/2014/main" val="1687873603"/>
                  </a:ext>
                </a:extLst>
              </a:tr>
              <a:tr h="391681">
                <a:tc>
                  <a:txBody>
                    <a:bodyPr/>
                    <a:lstStyle/>
                    <a:p>
                      <a:pPr algn="ctr">
                        <a:lnSpc>
                          <a:spcPct val="115000"/>
                        </a:lnSpc>
                        <a:spcAft>
                          <a:spcPts val="1000"/>
                        </a:spcAft>
                      </a:pPr>
                      <a:r>
                        <a:rPr lang="pl-PL" sz="1000" dirty="0">
                          <a:effectLst/>
                        </a:rPr>
                        <a:t>7.</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nSpc>
                          <a:spcPct val="115000"/>
                        </a:lnSpc>
                        <a:spcAft>
                          <a:spcPts val="1000"/>
                        </a:spcAft>
                      </a:pPr>
                      <a:r>
                        <a:rPr lang="pl-PL" sz="1200" dirty="0">
                          <a:effectLst/>
                        </a:rPr>
                        <a:t>Zakup i ułożenie płyt YOMB – 30mb – 120 płyt – ulica Sosnowa</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gn="ctr">
                        <a:lnSpc>
                          <a:spcPct val="115000"/>
                        </a:lnSpc>
                        <a:spcAft>
                          <a:spcPts val="1000"/>
                        </a:spcAft>
                      </a:pPr>
                      <a:r>
                        <a:rPr lang="pl-PL" sz="1200">
                          <a:effectLst/>
                        </a:rPr>
                        <a:t>9 600</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extLst>
                  <a:ext uri="{0D108BD9-81ED-4DB2-BD59-A6C34878D82A}">
                    <a16:rowId xmlns:a16="http://schemas.microsoft.com/office/drawing/2014/main" val="736993137"/>
                  </a:ext>
                </a:extLst>
              </a:tr>
              <a:tr h="594028">
                <a:tc>
                  <a:txBody>
                    <a:bodyPr/>
                    <a:lstStyle/>
                    <a:p>
                      <a:pPr algn="ctr">
                        <a:lnSpc>
                          <a:spcPct val="115000"/>
                        </a:lnSpc>
                        <a:spcAft>
                          <a:spcPts val="1000"/>
                        </a:spcAft>
                      </a:pPr>
                      <a:r>
                        <a:rPr lang="pl-PL" sz="1000" dirty="0">
                          <a:effectLst/>
                        </a:rPr>
                        <a:t>8.</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nSpc>
                          <a:spcPct val="115000"/>
                        </a:lnSpc>
                        <a:spcAft>
                          <a:spcPts val="1000"/>
                        </a:spcAft>
                      </a:pPr>
                      <a:r>
                        <a:rPr lang="pl-PL" sz="1200" dirty="0">
                          <a:effectLst/>
                        </a:rPr>
                        <a:t>Doposażenie Szkoły Podstawowej w Baninie  - Zakup 13 robotów PHOTON  + zestaw fizyczny + 3 maty + wtyczki do laptopów</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gn="ctr">
                        <a:lnSpc>
                          <a:spcPct val="115000"/>
                        </a:lnSpc>
                        <a:spcAft>
                          <a:spcPts val="1000"/>
                        </a:spcAft>
                      </a:pPr>
                      <a:r>
                        <a:rPr lang="pl-PL" sz="1200">
                          <a:effectLst/>
                        </a:rPr>
                        <a:t>17 000</a:t>
                      </a:r>
                      <a:endParaRPr lang="pl-PL" sz="120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extLst>
                  <a:ext uri="{0D108BD9-81ED-4DB2-BD59-A6C34878D82A}">
                    <a16:rowId xmlns:a16="http://schemas.microsoft.com/office/drawing/2014/main" val="669017769"/>
                  </a:ext>
                </a:extLst>
              </a:tr>
              <a:tr h="1972335">
                <a:tc>
                  <a:txBody>
                    <a:bodyPr/>
                    <a:lstStyle/>
                    <a:p>
                      <a:pPr algn="ctr">
                        <a:lnSpc>
                          <a:spcPct val="115000"/>
                        </a:lnSpc>
                        <a:spcAft>
                          <a:spcPts val="1000"/>
                        </a:spcAft>
                      </a:pPr>
                      <a:r>
                        <a:rPr lang="pl-PL" sz="1000" dirty="0">
                          <a:effectLst/>
                        </a:rPr>
                        <a:t>9.</a:t>
                      </a:r>
                      <a:endParaRPr lang="pl-PL"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nSpc>
                          <a:spcPct val="115000"/>
                        </a:lnSpc>
                        <a:spcAft>
                          <a:spcPts val="1000"/>
                        </a:spcAft>
                      </a:pPr>
                      <a:r>
                        <a:rPr lang="pl-PL" sz="1200" dirty="0">
                          <a:effectLst/>
                        </a:rPr>
                        <a:t>Zakup sprzętu służącego poprawie bezpieczeństwa i ochronie przeciwpożarowej mieszkańców: – 17259,60zł:</a:t>
                      </a:r>
                    </a:p>
                    <a:p>
                      <a:pPr>
                        <a:lnSpc>
                          <a:spcPct val="115000"/>
                        </a:lnSpc>
                        <a:spcAft>
                          <a:spcPts val="1000"/>
                        </a:spcAft>
                      </a:pPr>
                      <a:r>
                        <a:rPr lang="pl-PL" sz="1200" dirty="0">
                          <a:effectLst/>
                        </a:rPr>
                        <a:t>- Radiotelefon przenośny HYTERA PD 750 – 4szt. – 9908zł</a:t>
                      </a:r>
                    </a:p>
                    <a:p>
                      <a:pPr>
                        <a:lnSpc>
                          <a:spcPct val="115000"/>
                        </a:lnSpc>
                        <a:spcAft>
                          <a:spcPts val="1000"/>
                        </a:spcAft>
                      </a:pPr>
                      <a:r>
                        <a:rPr lang="pl-PL" sz="1200" dirty="0">
                          <a:effectLst/>
                        </a:rPr>
                        <a:t>- Buty strażackie KOMFORT plus – 10kpl. – 4946,6zł</a:t>
                      </a:r>
                    </a:p>
                    <a:p>
                      <a:pPr>
                        <a:lnSpc>
                          <a:spcPct val="115000"/>
                        </a:lnSpc>
                        <a:spcAft>
                          <a:spcPts val="1000"/>
                        </a:spcAft>
                      </a:pPr>
                      <a:r>
                        <a:rPr lang="pl-PL" sz="1200" dirty="0">
                          <a:effectLst/>
                        </a:rPr>
                        <a:t>- Lanca gaśnicza MK 35 700/52 – 1szt. – 2405zł</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tc>
                  <a:txBody>
                    <a:bodyPr/>
                    <a:lstStyle/>
                    <a:p>
                      <a:pPr algn="ctr">
                        <a:lnSpc>
                          <a:spcPct val="115000"/>
                        </a:lnSpc>
                        <a:spcAft>
                          <a:spcPts val="1000"/>
                        </a:spcAft>
                      </a:pPr>
                      <a:r>
                        <a:rPr lang="pl-PL" sz="1200" dirty="0">
                          <a:effectLst/>
                        </a:rPr>
                        <a:t>17259,6</a:t>
                      </a:r>
                      <a:endParaRPr lang="pl-PL"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7170" marR="57170" marT="0" marB="0" anchor="ctr"/>
                </a:tc>
                <a:extLst>
                  <a:ext uri="{0D108BD9-81ED-4DB2-BD59-A6C34878D82A}">
                    <a16:rowId xmlns:a16="http://schemas.microsoft.com/office/drawing/2014/main" val="3574257659"/>
                  </a:ext>
                </a:extLst>
              </a:tr>
            </a:tbl>
          </a:graphicData>
        </a:graphic>
      </p:graphicFrame>
    </p:spTree>
    <p:extLst>
      <p:ext uri="{BB962C8B-B14F-4D97-AF65-F5344CB8AC3E}">
        <p14:creationId xmlns:p14="http://schemas.microsoft.com/office/powerpoint/2010/main" val="233149799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133350"/>
            <a:ext cx="8153400" cy="838200"/>
          </a:xfrm>
        </p:spPr>
        <p:txBody>
          <a:bodyPr>
            <a:noAutofit/>
          </a:bodyPr>
          <a:lstStyle/>
          <a:p>
            <a:r>
              <a:rPr lang="pl-PL" sz="2800" b="1" dirty="0"/>
              <a:t>- INWESTYCJE ZREALIZOWANE Z FS 2021</a:t>
            </a:r>
            <a:endParaRPr lang="pl-PL" sz="2800" dirty="0"/>
          </a:p>
        </p:txBody>
      </p:sp>
      <p:graphicFrame>
        <p:nvGraphicFramePr>
          <p:cNvPr id="3" name="Tabela 2">
            <a:extLst>
              <a:ext uri="{FF2B5EF4-FFF2-40B4-BE49-F238E27FC236}">
                <a16:creationId xmlns:a16="http://schemas.microsoft.com/office/drawing/2014/main" id="{7B29452E-7F20-42A1-A7D4-5AA748798674}"/>
              </a:ext>
            </a:extLst>
          </p:cNvPr>
          <p:cNvGraphicFramePr>
            <a:graphicFrameLocks noGrp="1"/>
          </p:cNvGraphicFramePr>
          <p:nvPr>
            <p:extLst>
              <p:ext uri="{D42A27DB-BD31-4B8C-83A1-F6EECF244321}">
                <p14:modId xmlns:p14="http://schemas.microsoft.com/office/powerpoint/2010/main" val="3928631674"/>
              </p:ext>
            </p:extLst>
          </p:nvPr>
        </p:nvGraphicFramePr>
        <p:xfrm>
          <a:off x="609600" y="1809750"/>
          <a:ext cx="7772399" cy="2971800"/>
        </p:xfrm>
        <a:graphic>
          <a:graphicData uri="http://schemas.openxmlformats.org/drawingml/2006/table">
            <a:tbl>
              <a:tblPr firstRow="1" firstCol="1" bandRow="1">
                <a:tableStyleId>{5C22544A-7EE6-4342-B048-85BDC9FD1C3A}</a:tableStyleId>
              </a:tblPr>
              <a:tblGrid>
                <a:gridCol w="500370">
                  <a:extLst>
                    <a:ext uri="{9D8B030D-6E8A-4147-A177-3AD203B41FA5}">
                      <a16:colId xmlns:a16="http://schemas.microsoft.com/office/drawing/2014/main" val="1622400766"/>
                    </a:ext>
                  </a:extLst>
                </a:gridCol>
                <a:gridCol w="4203100">
                  <a:extLst>
                    <a:ext uri="{9D8B030D-6E8A-4147-A177-3AD203B41FA5}">
                      <a16:colId xmlns:a16="http://schemas.microsoft.com/office/drawing/2014/main" val="603884716"/>
                    </a:ext>
                  </a:extLst>
                </a:gridCol>
                <a:gridCol w="3068929">
                  <a:extLst>
                    <a:ext uri="{9D8B030D-6E8A-4147-A177-3AD203B41FA5}">
                      <a16:colId xmlns:a16="http://schemas.microsoft.com/office/drawing/2014/main" val="3453522916"/>
                    </a:ext>
                  </a:extLst>
                </a:gridCol>
              </a:tblGrid>
              <a:tr h="980529">
                <a:tc>
                  <a:txBody>
                    <a:bodyPr/>
                    <a:lstStyle/>
                    <a:p>
                      <a:pPr algn="ctr">
                        <a:lnSpc>
                          <a:spcPct val="115000"/>
                        </a:lnSpc>
                        <a:spcAft>
                          <a:spcPts val="1000"/>
                        </a:spcAft>
                      </a:pPr>
                      <a:r>
                        <a:rPr lang="pl-PL" sz="1200" dirty="0">
                          <a:effectLst/>
                        </a:rPr>
                        <a:t>10.</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800" dirty="0">
                          <a:effectLst/>
                        </a:rPr>
                        <a:t>Koszty utrzymania strony internetowej www.radabanino.pl</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800" dirty="0">
                          <a:effectLst/>
                        </a:rPr>
                        <a:t> 550</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6626121"/>
                  </a:ext>
                </a:extLst>
              </a:tr>
              <a:tr h="1991271">
                <a:tc>
                  <a:txBody>
                    <a:bodyPr/>
                    <a:lstStyle/>
                    <a:p>
                      <a:pPr algn="ctr">
                        <a:lnSpc>
                          <a:spcPct val="115000"/>
                        </a:lnSpc>
                        <a:spcAft>
                          <a:spcPts val="1000"/>
                        </a:spcAft>
                      </a:pPr>
                      <a:r>
                        <a:rPr lang="pl-PL" sz="1200" dirty="0">
                          <a:effectLst/>
                        </a:rPr>
                        <a:t>11.</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pl-PL" sz="1800" dirty="0">
                          <a:effectLst/>
                        </a:rPr>
                        <a:t>Wykonanie przyłącza energetycznego oraz zakup i montaż opraw świetlnych wraz z słupami - parkowych - na ul. Księżycowej na terenie rekreacyjno-sportowym zgodnie z istniejącym projektem.</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pl-PL" sz="1800" dirty="0">
                          <a:effectLst/>
                        </a:rPr>
                        <a:t>28498,19</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00723006"/>
                  </a:ext>
                </a:extLst>
              </a:tr>
            </a:tbl>
          </a:graphicData>
        </a:graphic>
      </p:graphicFrame>
    </p:spTree>
    <p:extLst>
      <p:ext uri="{BB962C8B-B14F-4D97-AF65-F5344CB8AC3E}">
        <p14:creationId xmlns:p14="http://schemas.microsoft.com/office/powerpoint/2010/main" val="41707424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533400" y="1657350"/>
            <a:ext cx="8001000" cy="3570208"/>
          </a:xfrm>
          <a:prstGeom prst="rect">
            <a:avLst/>
          </a:prstGeom>
        </p:spPr>
        <p:txBody>
          <a:bodyPr wrap="square">
            <a:spAutoFit/>
          </a:bodyPr>
          <a:lstStyle/>
          <a:p>
            <a:pPr fontAlgn="base"/>
            <a:r>
              <a:rPr lang="pl-PL" sz="2800" dirty="0">
                <a:latin typeface="Arial" panose="020B0604020202020204" pitchFamily="34" charset="0"/>
                <a:cs typeface="Arial" panose="020B0604020202020204" pitchFamily="34" charset="0"/>
              </a:rPr>
              <a:t>(zostaną zrealizowane w roku 2022)</a:t>
            </a:r>
          </a:p>
          <a:p>
            <a:pPr fontAlgn="base"/>
            <a:endParaRPr lang="pl-PL" dirty="0"/>
          </a:p>
          <a:p>
            <a:pPr fontAlgn="base"/>
            <a:r>
              <a:rPr lang="pl-PL" dirty="0"/>
              <a:t>1. Zakup i montaż 11  opraw świetlnych wraz z słupami na ul. Rolnicza zgodnie z istniejącym projektem.	60 500</a:t>
            </a:r>
          </a:p>
          <a:p>
            <a:pPr fontAlgn="base"/>
            <a:r>
              <a:rPr lang="pl-PL" dirty="0"/>
              <a:t>2. Zagospodarowanie placu rekreacyjno-sportowego na ulicy Księżycowej w Baninie oraz wszystkie koszty z tym związane.	40 000</a:t>
            </a:r>
          </a:p>
          <a:p>
            <a:pPr fontAlgn="base"/>
            <a:r>
              <a:rPr lang="pl-PL" dirty="0"/>
              <a:t>3. Wykonanie projektu oświetlenia na ulicach (Lodowa, Kalinowa, Głogowa, Kwiatowa, Akacjowa) 1250mb	15 000</a:t>
            </a:r>
          </a:p>
          <a:p>
            <a:pPr fontAlgn="base"/>
            <a:r>
              <a:rPr lang="pl-PL" dirty="0"/>
              <a:t>4. Wykonanie projektu oświetlenia ulica Różana 180mb	2 500</a:t>
            </a:r>
          </a:p>
          <a:p>
            <a:pPr fontAlgn="base"/>
            <a:endParaRPr lang="pl-PL" dirty="0"/>
          </a:p>
          <a:p>
            <a:pPr fontAlgn="base"/>
            <a:r>
              <a:rPr lang="pl-PL" b="1" dirty="0"/>
              <a:t>RAZEM: 118 000zł</a:t>
            </a:r>
          </a:p>
          <a:p>
            <a:pPr marL="342900" indent="-342900" fontAlgn="base">
              <a:buAutoNum type="arabicPeriod"/>
            </a:pPr>
            <a:endParaRPr lang="pl-PL" dirty="0"/>
          </a:p>
        </p:txBody>
      </p:sp>
      <p:sp>
        <p:nvSpPr>
          <p:cNvPr id="4" name="Tytuł 3"/>
          <p:cNvSpPr>
            <a:spLocks noGrp="1"/>
          </p:cNvSpPr>
          <p:nvPr>
            <p:ph type="title"/>
          </p:nvPr>
        </p:nvSpPr>
        <p:spPr/>
        <p:txBody>
          <a:bodyPr>
            <a:normAutofit/>
          </a:bodyPr>
          <a:lstStyle/>
          <a:p>
            <a:r>
              <a:rPr lang="pl-PL" sz="3200" b="1" dirty="0"/>
              <a:t>- INWESTYCJE NIEZREALIZOWANE Z FS 2021</a:t>
            </a:r>
            <a:endParaRPr lang="pl-PL" sz="3200" dirty="0"/>
          </a:p>
        </p:txBody>
      </p:sp>
    </p:spTree>
    <p:extLst>
      <p:ext uri="{BB962C8B-B14F-4D97-AF65-F5344CB8AC3E}">
        <p14:creationId xmlns:p14="http://schemas.microsoft.com/office/powerpoint/2010/main" val="226489523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609600" y="209550"/>
            <a:ext cx="8153400" cy="969865"/>
          </a:xfrm>
        </p:spPr>
        <p:txBody>
          <a:bodyPr>
            <a:normAutofit/>
          </a:bodyPr>
          <a:lstStyle/>
          <a:p>
            <a:r>
              <a:rPr lang="pl-PL" sz="2400" b="1" dirty="0"/>
              <a:t>Zrealizowano poniższe wydatki z środków pochodzących z DODATKOWEGO FUNDUSZU SOŁECKIEGO 50 000 zł</a:t>
            </a:r>
            <a:endParaRPr lang="pl-PL" sz="2400" dirty="0"/>
          </a:p>
        </p:txBody>
      </p:sp>
      <p:graphicFrame>
        <p:nvGraphicFramePr>
          <p:cNvPr id="2" name="Tabela 1">
            <a:extLst>
              <a:ext uri="{FF2B5EF4-FFF2-40B4-BE49-F238E27FC236}">
                <a16:creationId xmlns:a16="http://schemas.microsoft.com/office/drawing/2014/main" id="{CD0F8FE1-75E2-4EB0-B95D-7251CD6C33AB}"/>
              </a:ext>
            </a:extLst>
          </p:cNvPr>
          <p:cNvGraphicFramePr>
            <a:graphicFrameLocks noGrp="1"/>
          </p:cNvGraphicFramePr>
          <p:nvPr>
            <p:extLst>
              <p:ext uri="{D42A27DB-BD31-4B8C-83A1-F6EECF244321}">
                <p14:modId xmlns:p14="http://schemas.microsoft.com/office/powerpoint/2010/main" val="4091353304"/>
              </p:ext>
            </p:extLst>
          </p:nvPr>
        </p:nvGraphicFramePr>
        <p:xfrm>
          <a:off x="609600" y="1581150"/>
          <a:ext cx="7848600" cy="2590800"/>
        </p:xfrm>
        <a:graphic>
          <a:graphicData uri="http://schemas.openxmlformats.org/drawingml/2006/table">
            <a:tbl>
              <a:tblPr firstRow="1" firstCol="1" bandRow="1">
                <a:tableStyleId>{5C22544A-7EE6-4342-B048-85BDC9FD1C3A}</a:tableStyleId>
              </a:tblPr>
              <a:tblGrid>
                <a:gridCol w="509425">
                  <a:extLst>
                    <a:ext uri="{9D8B030D-6E8A-4147-A177-3AD203B41FA5}">
                      <a16:colId xmlns:a16="http://schemas.microsoft.com/office/drawing/2014/main" val="939553238"/>
                    </a:ext>
                  </a:extLst>
                </a:gridCol>
                <a:gridCol w="4730746">
                  <a:extLst>
                    <a:ext uri="{9D8B030D-6E8A-4147-A177-3AD203B41FA5}">
                      <a16:colId xmlns:a16="http://schemas.microsoft.com/office/drawing/2014/main" val="698236726"/>
                    </a:ext>
                  </a:extLst>
                </a:gridCol>
                <a:gridCol w="2608429">
                  <a:extLst>
                    <a:ext uri="{9D8B030D-6E8A-4147-A177-3AD203B41FA5}">
                      <a16:colId xmlns:a16="http://schemas.microsoft.com/office/drawing/2014/main" val="2964744959"/>
                    </a:ext>
                  </a:extLst>
                </a:gridCol>
              </a:tblGrid>
              <a:tr h="505308">
                <a:tc>
                  <a:txBody>
                    <a:bodyPr/>
                    <a:lstStyle/>
                    <a:p>
                      <a:pPr>
                        <a:lnSpc>
                          <a:spcPct val="115000"/>
                        </a:lnSpc>
                        <a:spcAft>
                          <a:spcPts val="1000"/>
                        </a:spcAft>
                      </a:pPr>
                      <a:r>
                        <a:rPr lang="pl-PL" sz="1200">
                          <a:effectLst/>
                        </a:rPr>
                        <a:t>LP.</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200">
                          <a:effectLst/>
                        </a:rPr>
                        <a:t>NAZWA ZADANIA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1200">
                          <a:effectLst/>
                        </a:rPr>
                        <a:t>KOSZT</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0619109"/>
                  </a:ext>
                </a:extLst>
              </a:tr>
              <a:tr h="1042746">
                <a:tc>
                  <a:txBody>
                    <a:bodyPr/>
                    <a:lstStyle/>
                    <a:p>
                      <a:pPr>
                        <a:lnSpc>
                          <a:spcPct val="115000"/>
                        </a:lnSpc>
                        <a:spcAft>
                          <a:spcPts val="1000"/>
                        </a:spcAft>
                      </a:pPr>
                      <a:r>
                        <a:rPr lang="pl-PL" sz="1200">
                          <a:effectLst/>
                        </a:rPr>
                        <a:t>1.</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2000" dirty="0">
                          <a:effectLst/>
                        </a:rPr>
                        <a:t>Zakup wiaty na rekreacyjno-sportowy na ulicy Księżycowej</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2000" dirty="0">
                          <a:effectLst/>
                        </a:rPr>
                        <a:t>30000zł</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2725420"/>
                  </a:ext>
                </a:extLst>
              </a:tr>
              <a:tr h="1042746">
                <a:tc>
                  <a:txBody>
                    <a:bodyPr/>
                    <a:lstStyle/>
                    <a:p>
                      <a:pPr>
                        <a:lnSpc>
                          <a:spcPct val="115000"/>
                        </a:lnSpc>
                        <a:spcAft>
                          <a:spcPts val="1000"/>
                        </a:spcAft>
                      </a:pPr>
                      <a:r>
                        <a:rPr lang="pl-PL" sz="1200">
                          <a:effectLst/>
                        </a:rPr>
                        <a:t>2.</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2000">
                          <a:effectLst/>
                        </a:rPr>
                        <a:t>Zakup roślin na plac rekreacyjno-sportowy na ulicy Księżycowej</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pl-PL" sz="2000" dirty="0">
                          <a:effectLst/>
                        </a:rPr>
                        <a:t>20000zł</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0887772"/>
                  </a:ext>
                </a:extLst>
              </a:tr>
            </a:tbl>
          </a:graphicData>
        </a:graphic>
      </p:graphicFrame>
    </p:spTree>
    <p:extLst>
      <p:ext uri="{BB962C8B-B14F-4D97-AF65-F5344CB8AC3E}">
        <p14:creationId xmlns:p14="http://schemas.microsoft.com/office/powerpoint/2010/main" val="1055474097"/>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type="title"/>
          </p:nvPr>
        </p:nvSpPr>
        <p:spPr>
          <a:xfrm>
            <a:off x="609600" y="209550"/>
            <a:ext cx="8153400" cy="914400"/>
          </a:xfrm>
        </p:spPr>
        <p:txBody>
          <a:bodyPr>
            <a:normAutofit fontScale="90000"/>
          </a:bodyPr>
          <a:lstStyle/>
          <a:p>
            <a:pPr algn="ctr"/>
            <a:r>
              <a:rPr lang="pl-PL" sz="3200" dirty="0"/>
              <a:t>Uchwalono Fundusz Sołecki na rok 2022</a:t>
            </a:r>
            <a:br>
              <a:rPr lang="pl-PL" sz="3200" dirty="0"/>
            </a:br>
            <a:r>
              <a:rPr lang="pl-PL" sz="3200" dirty="0"/>
              <a:t>KWOTA 510 667zł</a:t>
            </a:r>
          </a:p>
        </p:txBody>
      </p:sp>
      <p:graphicFrame>
        <p:nvGraphicFramePr>
          <p:cNvPr id="4" name="Tabela 3">
            <a:extLst>
              <a:ext uri="{FF2B5EF4-FFF2-40B4-BE49-F238E27FC236}">
                <a16:creationId xmlns:a16="http://schemas.microsoft.com/office/drawing/2014/main" id="{C00545A0-5BD7-4799-9ADE-8E5E9D788330}"/>
              </a:ext>
            </a:extLst>
          </p:cNvPr>
          <p:cNvGraphicFramePr>
            <a:graphicFrameLocks noGrp="1"/>
          </p:cNvGraphicFramePr>
          <p:nvPr>
            <p:extLst>
              <p:ext uri="{D42A27DB-BD31-4B8C-83A1-F6EECF244321}">
                <p14:modId xmlns:p14="http://schemas.microsoft.com/office/powerpoint/2010/main" val="2962235056"/>
              </p:ext>
            </p:extLst>
          </p:nvPr>
        </p:nvGraphicFramePr>
        <p:xfrm>
          <a:off x="609600" y="1352550"/>
          <a:ext cx="8153399" cy="3581400"/>
        </p:xfrm>
        <a:graphic>
          <a:graphicData uri="http://schemas.openxmlformats.org/drawingml/2006/table">
            <a:tbl>
              <a:tblPr firstRow="1" firstCol="1" bandRow="1">
                <a:tableStyleId>{5C22544A-7EE6-4342-B048-85BDC9FD1C3A}</a:tableStyleId>
              </a:tblPr>
              <a:tblGrid>
                <a:gridCol w="524897">
                  <a:extLst>
                    <a:ext uri="{9D8B030D-6E8A-4147-A177-3AD203B41FA5}">
                      <a16:colId xmlns:a16="http://schemas.microsoft.com/office/drawing/2014/main" val="1059703074"/>
                    </a:ext>
                  </a:extLst>
                </a:gridCol>
                <a:gridCol w="5418703">
                  <a:extLst>
                    <a:ext uri="{9D8B030D-6E8A-4147-A177-3AD203B41FA5}">
                      <a16:colId xmlns:a16="http://schemas.microsoft.com/office/drawing/2014/main" val="1570162735"/>
                    </a:ext>
                  </a:extLst>
                </a:gridCol>
                <a:gridCol w="2209799">
                  <a:extLst>
                    <a:ext uri="{9D8B030D-6E8A-4147-A177-3AD203B41FA5}">
                      <a16:colId xmlns:a16="http://schemas.microsoft.com/office/drawing/2014/main" val="4086546052"/>
                    </a:ext>
                  </a:extLst>
                </a:gridCol>
              </a:tblGrid>
              <a:tr h="389674">
                <a:tc>
                  <a:txBody>
                    <a:bodyPr/>
                    <a:lstStyle/>
                    <a:p>
                      <a:pPr algn="ctr">
                        <a:lnSpc>
                          <a:spcPct val="115000"/>
                        </a:lnSpc>
                        <a:spcAft>
                          <a:spcPts val="1000"/>
                        </a:spcAft>
                      </a:pPr>
                      <a:r>
                        <a:rPr lang="pl-PL" sz="1200">
                          <a:effectLst/>
                        </a:rPr>
                        <a:t>LP.</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NAZWA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KWOTA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9314075"/>
                  </a:ext>
                </a:extLst>
              </a:tr>
              <a:tr h="389674">
                <a:tc>
                  <a:txBody>
                    <a:bodyPr/>
                    <a:lstStyle/>
                    <a:p>
                      <a:pPr algn="ctr">
                        <a:lnSpc>
                          <a:spcPct val="115000"/>
                        </a:lnSpc>
                        <a:spcAft>
                          <a:spcPts val="1000"/>
                        </a:spcAft>
                      </a:pPr>
                      <a:r>
                        <a:rPr lang="pl-PL" sz="1200">
                          <a:effectLst/>
                        </a:rPr>
                        <a:t>1.</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Kompleksowa budowa ciągu pieszo-rowerowego na ulicy Rolniczej.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420 417zł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83985504"/>
                  </a:ext>
                </a:extLst>
              </a:tr>
              <a:tr h="804126">
                <a:tc>
                  <a:txBody>
                    <a:bodyPr/>
                    <a:lstStyle/>
                    <a:p>
                      <a:pPr algn="ctr">
                        <a:lnSpc>
                          <a:spcPct val="115000"/>
                        </a:lnSpc>
                        <a:spcAft>
                          <a:spcPts val="1000"/>
                        </a:spcAft>
                      </a:pPr>
                      <a:r>
                        <a:rPr lang="pl-PL" sz="1200">
                          <a:effectLst/>
                        </a:rPr>
                        <a:t>2.</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2  opraw świetlnych wraz z słupami na ul. Różanej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11 000zł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33640287"/>
                  </a:ext>
                </a:extLst>
              </a:tr>
              <a:tr h="804126">
                <a:tc>
                  <a:txBody>
                    <a:bodyPr/>
                    <a:lstStyle/>
                    <a:p>
                      <a:pPr algn="ctr">
                        <a:lnSpc>
                          <a:spcPct val="115000"/>
                        </a:lnSpc>
                        <a:spcAft>
                          <a:spcPts val="1000"/>
                        </a:spcAft>
                      </a:pPr>
                      <a:r>
                        <a:rPr lang="pl-PL" sz="1200">
                          <a:effectLst/>
                        </a:rPr>
                        <a:t>3.</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3 opraw świetlnych wraz z słupami na ul. Miodowej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16 500zł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3960819"/>
                  </a:ext>
                </a:extLst>
              </a:tr>
              <a:tr h="804126">
                <a:tc>
                  <a:txBody>
                    <a:bodyPr/>
                    <a:lstStyle/>
                    <a:p>
                      <a:pPr algn="ctr">
                        <a:lnSpc>
                          <a:spcPct val="115000"/>
                        </a:lnSpc>
                        <a:spcAft>
                          <a:spcPts val="1000"/>
                        </a:spcAft>
                      </a:pPr>
                      <a:r>
                        <a:rPr lang="pl-PL" sz="1200">
                          <a:effectLst/>
                        </a:rPr>
                        <a:t>4.</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3  opraw świetlnych wraz z słupami na ul. Kalinowej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16 500zł</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43449193"/>
                  </a:ext>
                </a:extLst>
              </a:tr>
              <a:tr h="389674">
                <a:tc>
                  <a:txBody>
                    <a:bodyPr/>
                    <a:lstStyle/>
                    <a:p>
                      <a:pPr algn="ctr">
                        <a:lnSpc>
                          <a:spcPct val="115000"/>
                        </a:lnSpc>
                        <a:spcAft>
                          <a:spcPts val="1000"/>
                        </a:spcAft>
                      </a:pPr>
                      <a:r>
                        <a:rPr lang="pl-PL" sz="1200">
                          <a:effectLst/>
                        </a:rPr>
                        <a:t>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Budowa dwóch progów zwalniających na ulicy Różanej</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7 400 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5353868"/>
                  </a:ext>
                </a:extLst>
              </a:tr>
            </a:tbl>
          </a:graphicData>
        </a:graphic>
      </p:graphicFrame>
    </p:spTree>
    <p:extLst>
      <p:ext uri="{BB962C8B-B14F-4D97-AF65-F5344CB8AC3E}">
        <p14:creationId xmlns:p14="http://schemas.microsoft.com/office/powerpoint/2010/main" val="365484920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7F87CA4-D433-4EB2-AA73-FB6F7B36EEF2}"/>
              </a:ext>
            </a:extLst>
          </p:cNvPr>
          <p:cNvGraphicFramePr>
            <a:graphicFrameLocks noGrp="1"/>
          </p:cNvGraphicFramePr>
          <p:nvPr>
            <p:extLst>
              <p:ext uri="{D42A27DB-BD31-4B8C-83A1-F6EECF244321}">
                <p14:modId xmlns:p14="http://schemas.microsoft.com/office/powerpoint/2010/main" val="3596560510"/>
              </p:ext>
            </p:extLst>
          </p:nvPr>
        </p:nvGraphicFramePr>
        <p:xfrm>
          <a:off x="609600" y="1428750"/>
          <a:ext cx="8153400" cy="3428999"/>
        </p:xfrm>
        <a:graphic>
          <a:graphicData uri="http://schemas.openxmlformats.org/drawingml/2006/table">
            <a:tbl>
              <a:tblPr firstRow="1" firstCol="1" bandRow="1">
                <a:tableStyleId>{5C22544A-7EE6-4342-B048-85BDC9FD1C3A}</a:tableStyleId>
              </a:tblPr>
              <a:tblGrid>
                <a:gridCol w="524897">
                  <a:extLst>
                    <a:ext uri="{9D8B030D-6E8A-4147-A177-3AD203B41FA5}">
                      <a16:colId xmlns:a16="http://schemas.microsoft.com/office/drawing/2014/main" val="3694593699"/>
                    </a:ext>
                  </a:extLst>
                </a:gridCol>
                <a:gridCol w="4961503">
                  <a:extLst>
                    <a:ext uri="{9D8B030D-6E8A-4147-A177-3AD203B41FA5}">
                      <a16:colId xmlns:a16="http://schemas.microsoft.com/office/drawing/2014/main" val="3967933738"/>
                    </a:ext>
                  </a:extLst>
                </a:gridCol>
                <a:gridCol w="2667000">
                  <a:extLst>
                    <a:ext uri="{9D8B030D-6E8A-4147-A177-3AD203B41FA5}">
                      <a16:colId xmlns:a16="http://schemas.microsoft.com/office/drawing/2014/main" val="3590808483"/>
                    </a:ext>
                  </a:extLst>
                </a:gridCol>
              </a:tblGrid>
              <a:tr h="544335">
                <a:tc>
                  <a:txBody>
                    <a:bodyPr/>
                    <a:lstStyle/>
                    <a:p>
                      <a:pPr algn="ctr">
                        <a:lnSpc>
                          <a:spcPct val="115000"/>
                        </a:lnSpc>
                        <a:spcAft>
                          <a:spcPts val="1000"/>
                        </a:spcAft>
                      </a:pPr>
                      <a:r>
                        <a:rPr lang="pl-PL" sz="1100">
                          <a:effectLst/>
                        </a:rPr>
                        <a:t>6.</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tc>
                  <a:txBody>
                    <a:bodyPr/>
                    <a:lstStyle/>
                    <a:p>
                      <a:pPr algn="l">
                        <a:lnSpc>
                          <a:spcPct val="115000"/>
                        </a:lnSpc>
                        <a:spcAft>
                          <a:spcPts val="1000"/>
                        </a:spcAft>
                      </a:pPr>
                      <a:r>
                        <a:rPr lang="pl-PL" sz="1400" dirty="0">
                          <a:effectLst/>
                        </a:rPr>
                        <a:t>Zakup i montaż </a:t>
                      </a:r>
                      <a:r>
                        <a:rPr lang="pl-PL" sz="1400" dirty="0" err="1">
                          <a:effectLst/>
                        </a:rPr>
                        <a:t>piłkochwytu</a:t>
                      </a:r>
                      <a:r>
                        <a:rPr lang="pl-PL" sz="1400" dirty="0">
                          <a:effectLst/>
                        </a:rPr>
                        <a:t> na boisko sportowe przy Szkole Podstawowej na Tuchomskiej</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tc>
                <a:tc>
                  <a:txBody>
                    <a:bodyPr/>
                    <a:lstStyle/>
                    <a:p>
                      <a:pPr algn="ctr">
                        <a:lnSpc>
                          <a:spcPct val="115000"/>
                        </a:lnSpc>
                        <a:spcAft>
                          <a:spcPts val="1000"/>
                        </a:spcAft>
                      </a:pPr>
                      <a:r>
                        <a:rPr lang="pl-PL" sz="1400">
                          <a:effectLst/>
                        </a:rPr>
                        <a:t>19 200zł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extLst>
                  <a:ext uri="{0D108BD9-81ED-4DB2-BD59-A6C34878D82A}">
                    <a16:rowId xmlns:a16="http://schemas.microsoft.com/office/drawing/2014/main" val="4293861539"/>
                  </a:ext>
                </a:extLst>
              </a:tr>
              <a:tr h="2418031">
                <a:tc>
                  <a:txBody>
                    <a:bodyPr/>
                    <a:lstStyle/>
                    <a:p>
                      <a:pPr algn="ctr">
                        <a:lnSpc>
                          <a:spcPct val="115000"/>
                        </a:lnSpc>
                        <a:spcAft>
                          <a:spcPts val="1000"/>
                        </a:spcAft>
                      </a:pPr>
                      <a:r>
                        <a:rPr lang="pl-PL" sz="1100">
                          <a:effectLst/>
                        </a:rPr>
                        <a:t>7.</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tc>
                  <a:txBody>
                    <a:bodyPr/>
                    <a:lstStyle/>
                    <a:p>
                      <a:pPr algn="l">
                        <a:lnSpc>
                          <a:spcPct val="115000"/>
                        </a:lnSpc>
                        <a:spcAft>
                          <a:spcPts val="1000"/>
                        </a:spcAft>
                      </a:pPr>
                      <a:r>
                        <a:rPr lang="pl-PL" sz="1400" dirty="0">
                          <a:effectLst/>
                        </a:rPr>
                        <a:t>Zakup sprzętu służącego poprawie bezpieczeństwa i ochronie przeciwpożarowej mieszkańców: </a:t>
                      </a:r>
                    </a:p>
                    <a:p>
                      <a:pPr algn="l">
                        <a:lnSpc>
                          <a:spcPct val="115000"/>
                        </a:lnSpc>
                        <a:spcAft>
                          <a:spcPts val="1000"/>
                        </a:spcAft>
                      </a:pPr>
                      <a:r>
                        <a:rPr lang="pl-PL" sz="1400" dirty="0">
                          <a:effectLst/>
                        </a:rPr>
                        <a:t>- Radiotelefon przenośny MOTOROLA DP4801e – szt. 2 </a:t>
                      </a:r>
                    </a:p>
                    <a:p>
                      <a:pPr algn="l">
                        <a:lnSpc>
                          <a:spcPct val="115000"/>
                        </a:lnSpc>
                        <a:spcAft>
                          <a:spcPts val="1000"/>
                        </a:spcAft>
                      </a:pPr>
                      <a:r>
                        <a:rPr lang="pl-PL" sz="1400" dirty="0">
                          <a:effectLst/>
                        </a:rPr>
                        <a:t>- Ubranie specjalne ROSENBAUER FIRE MAX 3 – szt. 2 </a:t>
                      </a:r>
                    </a:p>
                    <a:p>
                      <a:pPr algn="l">
                        <a:lnSpc>
                          <a:spcPct val="115000"/>
                        </a:lnSpc>
                        <a:spcAft>
                          <a:spcPts val="1000"/>
                        </a:spcAft>
                      </a:pPr>
                      <a:r>
                        <a:rPr lang="pl-PL" sz="1400" dirty="0">
                          <a:effectLst/>
                        </a:rPr>
                        <a:t>- Wąż tłoczny 42/20 OSW ESCHBACH SIGNAL – szt. 10</a:t>
                      </a:r>
                    </a:p>
                    <a:p>
                      <a:pPr algn="l">
                        <a:lnSpc>
                          <a:spcPct val="115000"/>
                        </a:lnSpc>
                        <a:spcAft>
                          <a:spcPts val="1000"/>
                        </a:spcAft>
                      </a:pPr>
                      <a:r>
                        <a:rPr lang="pl-PL" sz="1400" dirty="0">
                          <a:effectLst/>
                        </a:rPr>
                        <a:t>- Plecak PSP R1 z atestowanego materiału CORDURA – szt. 1</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tc>
                <a:tc>
                  <a:txBody>
                    <a:bodyPr/>
                    <a:lstStyle/>
                    <a:p>
                      <a:pPr algn="ctr">
                        <a:lnSpc>
                          <a:spcPct val="115000"/>
                        </a:lnSpc>
                        <a:spcAft>
                          <a:spcPts val="1000"/>
                        </a:spcAft>
                      </a:pPr>
                      <a:r>
                        <a:rPr lang="pl-PL" sz="1400" dirty="0">
                          <a:effectLst/>
                        </a:rPr>
                        <a:t>19 100zł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extLst>
                  <a:ext uri="{0D108BD9-81ED-4DB2-BD59-A6C34878D82A}">
                    <a16:rowId xmlns:a16="http://schemas.microsoft.com/office/drawing/2014/main" val="2576292268"/>
                  </a:ext>
                </a:extLst>
              </a:tr>
              <a:tr h="466633">
                <a:tc>
                  <a:txBody>
                    <a:bodyPr/>
                    <a:lstStyle/>
                    <a:p>
                      <a:pPr algn="ctr">
                        <a:lnSpc>
                          <a:spcPct val="115000"/>
                        </a:lnSpc>
                        <a:spcAft>
                          <a:spcPts val="1000"/>
                        </a:spcAft>
                      </a:pPr>
                      <a:r>
                        <a:rPr lang="pl-PL" sz="1100">
                          <a:effectLst/>
                        </a:rPr>
                        <a:t>8.</a:t>
                      </a:r>
                      <a:endParaRPr lang="pl-PL" sz="100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tc>
                  <a:txBody>
                    <a:bodyPr/>
                    <a:lstStyle/>
                    <a:p>
                      <a:pPr algn="l">
                        <a:lnSpc>
                          <a:spcPct val="115000"/>
                        </a:lnSpc>
                        <a:spcAft>
                          <a:spcPts val="1000"/>
                        </a:spcAft>
                      </a:pPr>
                      <a:r>
                        <a:rPr lang="pl-PL" sz="1400" dirty="0">
                          <a:effectLst/>
                        </a:rPr>
                        <a:t>Koszty utrzymania strony internetowej </a:t>
                      </a:r>
                      <a:r>
                        <a:rPr lang="pl-PL" sz="1400" dirty="0">
                          <a:effectLst/>
                          <a:hlinkClick r:id="rId3"/>
                        </a:rPr>
                        <a:t>www.radabanino.pl</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tc>
                <a:tc>
                  <a:txBody>
                    <a:bodyPr/>
                    <a:lstStyle/>
                    <a:p>
                      <a:pPr algn="ctr">
                        <a:lnSpc>
                          <a:spcPct val="115000"/>
                        </a:lnSpc>
                        <a:spcAft>
                          <a:spcPts val="1000"/>
                        </a:spcAft>
                      </a:pPr>
                      <a:r>
                        <a:rPr lang="pl-PL" sz="1400" dirty="0">
                          <a:effectLst/>
                        </a:rPr>
                        <a:t>550zł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1377" marR="61377" marT="0" marB="0" anchor="ctr"/>
                </a:tc>
                <a:extLst>
                  <a:ext uri="{0D108BD9-81ED-4DB2-BD59-A6C34878D82A}">
                    <a16:rowId xmlns:a16="http://schemas.microsoft.com/office/drawing/2014/main" val="112129041"/>
                  </a:ext>
                </a:extLst>
              </a:tr>
            </a:tbl>
          </a:graphicData>
        </a:graphic>
      </p:graphicFrame>
    </p:spTree>
    <p:extLst>
      <p:ext uri="{BB962C8B-B14F-4D97-AF65-F5344CB8AC3E}">
        <p14:creationId xmlns:p14="http://schemas.microsoft.com/office/powerpoint/2010/main" val="119531208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Rectangle 2"/>
          <p:cNvSpPr>
            <a:spLocks noGrp="1"/>
          </p:cNvSpPr>
          <p:nvPr>
            <p:ph type="body" sz="half" idx="2"/>
          </p:nvPr>
        </p:nvSpPr>
        <p:spPr/>
        <p:txBody>
          <a:bodyPr>
            <a:normAutofit fontScale="92500" lnSpcReduction="20000"/>
          </a:bodyPr>
          <a:lstStyle/>
          <a:p>
            <a:r>
              <a:rPr lang="pl-PL" dirty="0"/>
              <a:t>Zapraszamy wszystkich Państwa do wspólnych prób zmienienia na lepsze naszego kawałka świata</a:t>
            </a:r>
          </a:p>
        </p:txBody>
      </p:sp>
      <p:sp>
        <p:nvSpPr>
          <p:cNvPr id="4" name="Rectangle 3"/>
          <p:cNvSpPr>
            <a:spLocks noGrp="1"/>
          </p:cNvSpPr>
          <p:nvPr>
            <p:ph type="title"/>
          </p:nvPr>
        </p:nvSpPr>
        <p:spPr/>
        <p:txBody>
          <a:bodyPr>
            <a:normAutofit fontScale="90000"/>
          </a:bodyPr>
          <a:lstStyle/>
          <a:p>
            <a:r>
              <a:rPr lang="pl-PL" dirty="0"/>
              <a:t>PLANY na rok 2022</a:t>
            </a:r>
          </a:p>
        </p:txBody>
      </p:sp>
      <p:pic>
        <p:nvPicPr>
          <p:cNvPr id="8" name="j0178459.jpg"/>
          <p:cNvPicPr>
            <a:picLocks noGrp="1" noChangeAspect="1"/>
          </p:cNvPicPr>
          <p:nvPr>
            <p:ph type="pic" idx="1"/>
          </p:nvPr>
        </p:nvPicPr>
        <p:blipFill>
          <a:blip r:embed="rId3" cstate="print"/>
          <a:srcRect t="16280" b="16280"/>
          <a:stretch>
            <a:fillRect/>
          </a:stretch>
        </p:blipFill>
        <p:spPr/>
      </p:pic>
    </p:spTree>
  </p:cSld>
  <p:clrMapOvr>
    <a:overrideClrMapping bg1="dk1" tx1="lt1" bg2="dk2" tx2="lt2" accent1="accent1" accent2="accent2" accent3="accent3" accent4="accent4" accent5="accent5" accent6="accent6" hlink="hlink" folHlink="folHlink"/>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534400" cy="838200"/>
          </a:xfrm>
        </p:spPr>
        <p:txBody>
          <a:bodyPr>
            <a:normAutofit fontScale="90000"/>
          </a:bodyPr>
          <a:lstStyle/>
          <a:p>
            <a:r>
              <a:rPr lang="pl-PL" dirty="0"/>
              <a:t>PLANOWANE INWESTYCJE NA ROK 2022</a:t>
            </a:r>
          </a:p>
        </p:txBody>
      </p:sp>
      <p:sp>
        <p:nvSpPr>
          <p:cNvPr id="3" name="Rectangle 2"/>
          <p:cNvSpPr>
            <a:spLocks noGrp="1"/>
          </p:cNvSpPr>
          <p:nvPr>
            <p:ph sz="quarter" idx="13"/>
          </p:nvPr>
        </p:nvSpPr>
        <p:spPr>
          <a:xfrm>
            <a:off x="533400" y="1428750"/>
            <a:ext cx="7848600" cy="3657600"/>
          </a:xfrm>
        </p:spPr>
        <p:txBody>
          <a:bodyPr anchor="ctr">
            <a:noAutofit/>
          </a:bodyPr>
          <a:lstStyle/>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Zakończenie budowy sieci kanalizacji sanitarnej Małe i Duże Banino.</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Budowa zbiornika retencyjnego na granicy Banina i Rębiechowa.</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Zakończenie budowy węzła integracyjnego wraz z ścieżkami rowerowymi.</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Budowa chodnika na ulicy Rolniczej </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Zakończenie budowy oświetlenia ulicy Rolniczej.</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Rozbudowa ośrodka zdrowia w Baninie </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Opracowanie dokumentacji projektowej dla rozbudowy budynku OSP BANINO.</a:t>
            </a:r>
          </a:p>
          <a:p>
            <a:pPr>
              <a:lnSpc>
                <a:spcPct val="115000"/>
              </a:lnSpc>
            </a:pPr>
            <a:r>
              <a:rPr lang="pl-PL" sz="1700" dirty="0">
                <a:effectLst/>
                <a:latin typeface="Arial" panose="020B0604020202020204" pitchFamily="34" charset="0"/>
                <a:ea typeface="Calibri" panose="020F0502020204030204" pitchFamily="34" charset="0"/>
                <a:cs typeface="Arial" panose="020B0604020202020204" pitchFamily="34" charset="0"/>
              </a:rPr>
              <a:t>Opracowanie dokumentacji projektowej ulic Księżycowa i Przemysłowa.</a:t>
            </a:r>
          </a:p>
          <a:p>
            <a:pPr>
              <a:lnSpc>
                <a:spcPct val="115000"/>
              </a:lnSpc>
              <a:spcAft>
                <a:spcPts val="1000"/>
              </a:spcAft>
            </a:pPr>
            <a:r>
              <a:rPr lang="pl-PL" sz="1700" dirty="0">
                <a:effectLst/>
                <a:latin typeface="Arial" panose="020B0604020202020204" pitchFamily="34" charset="0"/>
                <a:ea typeface="Calibri" panose="020F0502020204030204" pitchFamily="34" charset="0"/>
                <a:cs typeface="Arial" panose="020B0604020202020204" pitchFamily="34" charset="0"/>
              </a:rPr>
              <a:t>Opracowanie dokumentacji projektowej ulicy Pszennej.</a:t>
            </a:r>
          </a:p>
        </p:txBody>
      </p:sp>
    </p:spTree>
    <p:extLst>
      <p:ext uri="{BB962C8B-B14F-4D97-AF65-F5344CB8AC3E}">
        <p14:creationId xmlns:p14="http://schemas.microsoft.com/office/powerpoint/2010/main" val="286655231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Autofit/>
          </a:bodyPr>
          <a:lstStyle/>
          <a:p>
            <a:r>
              <a:rPr lang="pl-PL" sz="1700" dirty="0">
                <a:latin typeface="Arial" panose="020B0604020202020204" pitchFamily="34" charset="0"/>
                <a:cs typeface="Arial" panose="020B0604020202020204" pitchFamily="34" charset="0"/>
              </a:rPr>
              <a:t>Opracowanie dokumentacji projektowej budowy ulicy Kolejowej w Baninie wraz z przebudową wiaduktu</a:t>
            </a:r>
          </a:p>
          <a:p>
            <a:r>
              <a:rPr lang="pl-PL" sz="1700" dirty="0">
                <a:latin typeface="Arial" panose="020B0604020202020204" pitchFamily="34" charset="0"/>
                <a:cs typeface="Arial" panose="020B0604020202020204" pitchFamily="34" charset="0"/>
              </a:rPr>
              <a:t>Opracowanie dokumentacji projektowej, budowa kanalizacji deszczowej, studni chłonnych oraz zbiorników celem odprowadzenia wód opadowych z dróg gminnych</a:t>
            </a:r>
          </a:p>
          <a:p>
            <a:r>
              <a:rPr lang="pl-PL" sz="1700" dirty="0">
                <a:latin typeface="Arial" panose="020B0604020202020204" pitchFamily="34" charset="0"/>
                <a:cs typeface="Arial" panose="020B0604020202020204" pitchFamily="34" charset="0"/>
              </a:rPr>
              <a:t>Rozbudowa Szkoły Podstawowej w Baninie przy ul. Lotniczej.</a:t>
            </a:r>
          </a:p>
          <a:p>
            <a:r>
              <a:rPr lang="pl-PL" sz="1700" dirty="0">
                <a:latin typeface="Arial" panose="020B0604020202020204" pitchFamily="34" charset="0"/>
                <a:cs typeface="Arial" panose="020B0604020202020204" pitchFamily="34" charset="0"/>
              </a:rPr>
              <a:t>Budowa SKATEPARKU na placu rekreacyjno-sportowym na ulicy Księżycowej.</a:t>
            </a:r>
          </a:p>
          <a:p>
            <a:r>
              <a:rPr lang="pl-PL" sz="1700" dirty="0">
                <a:latin typeface="Arial" panose="020B0604020202020204" pitchFamily="34" charset="0"/>
                <a:cs typeface="Arial" panose="020B0604020202020204" pitchFamily="34" charset="0"/>
              </a:rPr>
              <a:t>Budowa kolektora deszczowego z </a:t>
            </a:r>
            <a:r>
              <a:rPr lang="pl-PL" sz="1700" dirty="0" err="1">
                <a:latin typeface="Arial" panose="020B0604020202020204" pitchFamily="34" charset="0"/>
                <a:cs typeface="Arial" panose="020B0604020202020204" pitchFamily="34" charset="0"/>
              </a:rPr>
              <a:t>przykanalikami</a:t>
            </a:r>
            <a:r>
              <a:rPr lang="pl-PL" sz="1700" dirty="0">
                <a:latin typeface="Arial" panose="020B0604020202020204" pitchFamily="34" charset="0"/>
                <a:cs typeface="Arial" panose="020B0604020202020204" pitchFamily="34" charset="0"/>
              </a:rPr>
              <a:t> w ulicy Lipowej w Baninie w celu odprowadzenia wód opadowych z ulic: Poziomki, Morelowej, Jodłowej, Wrzosowej, Kalinowej, Głogowej, Lodowej w Baninie.</a:t>
            </a:r>
          </a:p>
        </p:txBody>
      </p:sp>
    </p:spTree>
    <p:extLst>
      <p:ext uri="{BB962C8B-B14F-4D97-AF65-F5344CB8AC3E}">
        <p14:creationId xmlns:p14="http://schemas.microsoft.com/office/powerpoint/2010/main" val="314142794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Autofit/>
          </a:bodyPr>
          <a:lstStyle/>
          <a:p>
            <a:r>
              <a:rPr lang="pl-PL" sz="1700" dirty="0">
                <a:latin typeface="Arial" panose="020B0604020202020204" pitchFamily="34" charset="0"/>
                <a:cs typeface="Arial" panose="020B0604020202020204" pitchFamily="34" charset="0"/>
              </a:rPr>
              <a:t>Sprzątanie świata 23.04.2022</a:t>
            </a:r>
          </a:p>
          <a:p>
            <a:r>
              <a:rPr lang="pl-PL" sz="1700" dirty="0">
                <a:latin typeface="Arial" panose="020B0604020202020204" pitchFamily="34" charset="0"/>
                <a:cs typeface="Arial" panose="020B0604020202020204" pitchFamily="34" charset="0"/>
              </a:rPr>
              <a:t>Odsłonięcie pomnika ofiar reżimu hitlerowskiego i stalinowskiego</a:t>
            </a:r>
          </a:p>
          <a:p>
            <a:r>
              <a:rPr lang="pl-PL" sz="1700" dirty="0">
                <a:latin typeface="Arial" panose="020B0604020202020204" pitchFamily="34" charset="0"/>
                <a:cs typeface="Arial" panose="020B0604020202020204" pitchFamily="34" charset="0"/>
              </a:rPr>
              <a:t>Dzień Dziecka</a:t>
            </a:r>
          </a:p>
          <a:p>
            <a:r>
              <a:rPr lang="pl-PL" sz="1700" dirty="0">
                <a:latin typeface="Arial" panose="020B0604020202020204" pitchFamily="34" charset="0"/>
                <a:cs typeface="Arial" panose="020B0604020202020204" pitchFamily="34" charset="0"/>
              </a:rPr>
              <a:t>XVII Festyn Kaszubski w Baninie</a:t>
            </a:r>
          </a:p>
          <a:p>
            <a:r>
              <a:rPr lang="pl-PL" sz="1700" dirty="0">
                <a:latin typeface="Arial" panose="020B0604020202020204" pitchFamily="34" charset="0"/>
                <a:cs typeface="Arial" panose="020B0604020202020204" pitchFamily="34" charset="0"/>
              </a:rPr>
              <a:t>Jesienne sadzenie cebulek kwiatów na placu rekreacyjno-sportowym</a:t>
            </a:r>
          </a:p>
          <a:p>
            <a:r>
              <a:rPr lang="pl-PL" sz="1700" dirty="0">
                <a:latin typeface="Arial" panose="020B0604020202020204" pitchFamily="34" charset="0"/>
                <a:cs typeface="Arial" panose="020B0604020202020204" pitchFamily="34" charset="0"/>
              </a:rPr>
              <a:t>Światowy dzień MPD</a:t>
            </a:r>
          </a:p>
          <a:p>
            <a:r>
              <a:rPr lang="pl-PL" sz="1700" dirty="0">
                <a:latin typeface="Arial" panose="020B0604020202020204" pitchFamily="34" charset="0"/>
                <a:cs typeface="Arial" panose="020B0604020202020204" pitchFamily="34" charset="0"/>
              </a:rPr>
              <a:t>Charytatywny Bal Andrzejkowy</a:t>
            </a:r>
          </a:p>
          <a:p>
            <a:r>
              <a:rPr lang="pl-PL" sz="1700" dirty="0">
                <a:latin typeface="Arial" panose="020B0604020202020204" pitchFamily="34" charset="0"/>
                <a:cs typeface="Arial" panose="020B0604020202020204" pitchFamily="34" charset="0"/>
              </a:rPr>
              <a:t>Charytatywny Kiermasz Bożonarodzeniowy</a:t>
            </a:r>
          </a:p>
          <a:p>
            <a:r>
              <a:rPr lang="pl-PL" sz="1700" dirty="0">
                <a:latin typeface="Arial" panose="020B0604020202020204" pitchFamily="34" charset="0"/>
                <a:cs typeface="Arial" panose="020B0604020202020204" pitchFamily="34" charset="0"/>
              </a:rPr>
              <a:t>Charytatywny Bal Sylwestrowy</a:t>
            </a:r>
          </a:p>
          <a:p>
            <a:endParaRPr lang="pl-PL" sz="1700" dirty="0">
              <a:latin typeface="Arial" panose="020B0604020202020204" pitchFamily="34" charset="0"/>
              <a:cs typeface="Arial" panose="020B0604020202020204" pitchFamily="34" charset="0"/>
            </a:endParaRPr>
          </a:p>
        </p:txBody>
      </p:sp>
      <p:sp>
        <p:nvSpPr>
          <p:cNvPr id="4" name="pole tekstowe 3">
            <a:extLst>
              <a:ext uri="{FF2B5EF4-FFF2-40B4-BE49-F238E27FC236}">
                <a16:creationId xmlns:a16="http://schemas.microsoft.com/office/drawing/2014/main" id="{67A7F4B0-5131-4404-B762-8ACB3CBDE434}"/>
              </a:ext>
            </a:extLst>
          </p:cNvPr>
          <p:cNvSpPr txBox="1"/>
          <p:nvPr/>
        </p:nvSpPr>
        <p:spPr>
          <a:xfrm>
            <a:off x="1447800" y="438150"/>
            <a:ext cx="5715000" cy="461665"/>
          </a:xfrm>
          <a:prstGeom prst="rect">
            <a:avLst/>
          </a:prstGeom>
          <a:noFill/>
        </p:spPr>
        <p:txBody>
          <a:bodyPr wrap="square">
            <a:spAutoFit/>
          </a:bodyPr>
          <a:lstStyle/>
          <a:p>
            <a:r>
              <a:rPr lang="pl-PL" sz="2400" dirty="0"/>
              <a:t>PLANOWANE WYDARZENIA NA ROK 2022:</a:t>
            </a:r>
          </a:p>
        </p:txBody>
      </p:sp>
    </p:spTree>
    <p:extLst>
      <p:ext uri="{BB962C8B-B14F-4D97-AF65-F5344CB8AC3E}">
        <p14:creationId xmlns:p14="http://schemas.microsoft.com/office/powerpoint/2010/main" val="390329938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534400" cy="838200"/>
          </a:xfrm>
        </p:spPr>
        <p:txBody>
          <a:bodyPr>
            <a:normAutofit/>
          </a:bodyPr>
          <a:lstStyle/>
          <a:p>
            <a:pPr algn="ctr"/>
            <a:r>
              <a:rPr lang="pl-PL" dirty="0"/>
              <a:t>PODSUMOWANIE</a:t>
            </a:r>
          </a:p>
        </p:txBody>
      </p:sp>
      <p:sp>
        <p:nvSpPr>
          <p:cNvPr id="3" name="Rectangle 2"/>
          <p:cNvSpPr>
            <a:spLocks noGrp="1"/>
          </p:cNvSpPr>
          <p:nvPr>
            <p:ph sz="quarter" idx="13"/>
          </p:nvPr>
        </p:nvSpPr>
        <p:spPr>
          <a:xfrm>
            <a:off x="228600" y="1200150"/>
            <a:ext cx="8686800" cy="3886200"/>
          </a:xfrm>
        </p:spPr>
        <p:txBody>
          <a:bodyPr anchor="ctr">
            <a:normAutofit fontScale="70000" lnSpcReduction="20000"/>
          </a:bodyPr>
          <a:lstStyle/>
          <a:p>
            <a:pPr marL="0" indent="0">
              <a:buNone/>
            </a:pPr>
            <a:r>
              <a:rPr lang="pl-PL" dirty="0"/>
              <a:t>	Podsumowując sprawozdanie, oceniam mijający rok pracy Sołtysa i całej Rady Sołeckiej, mimo licznych ograniczeń spowodowanych </a:t>
            </a:r>
            <a:r>
              <a:rPr lang="pl-PL" dirty="0" err="1"/>
              <a:t>covidem</a:t>
            </a:r>
            <a:r>
              <a:rPr lang="pl-PL" dirty="0"/>
              <a:t> jako udany. W okresie pandemii prowadziliśmy i prowadzimy nieprzerwanie działania mające na celu kontynuację realizacji założonych planów. Intensywnie rozbudowujące się Banino było i jest sporym wyzwaniem inwestycyjno-finansowym dla UG Żukowo. Mijający rok pokazał nam, że wiele zostało już zrobione, ale jeszcze więcej jest do zrobienia. Rok 2022 jest rokiem, w którym po licznych utrudnieniach spowodowanych pracami budowlanymi doczekamy się końca wielu inwestycji co znacznie wpłynie na poprawę warunków życia mieszkańców. Czego przykładem będzie chociażby zakończenie budowy sieci kanalizacji sanitarnej czy ścieżek integracyjnych. Rok 2022 jest zarazem rokiem rozpoczętych dużych projektów prowadzących do wielu kosztownych inwestycji jak choćby budowa ulicy Księżycowej, Przemysłowej i Pszennej. Ponadto w bieżącym roku powinna ruszyć budowa OMT co na pewno będzie miało wpływ na ruch komunikacyjny w Baninie. </a:t>
            </a:r>
          </a:p>
        </p:txBody>
      </p:sp>
    </p:spTree>
    <p:extLst>
      <p:ext uri="{BB962C8B-B14F-4D97-AF65-F5344CB8AC3E}">
        <p14:creationId xmlns:p14="http://schemas.microsoft.com/office/powerpoint/2010/main" val="367520805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228600" y="1200150"/>
            <a:ext cx="8686800" cy="3886200"/>
          </a:xfrm>
        </p:spPr>
        <p:txBody>
          <a:bodyPr anchor="ctr">
            <a:normAutofit fontScale="77500" lnSpcReduction="20000"/>
          </a:bodyPr>
          <a:lstStyle/>
          <a:p>
            <a:pPr marL="0" indent="0">
              <a:buNone/>
            </a:pPr>
            <a:r>
              <a:rPr lang="pl-PL" dirty="0"/>
              <a:t>Jestem jednak optymistycznie nastawiony do rozwoju sytuacji gdyż udało się nam skierować wzrok osób funkcyjnych na nasze obawy odnośnie paraliżu komunikacyjnego Banina oraz okolicznych miejscowości i przekonać ich do koniecznych pilnych działań by takiej sytuacji zapobiec. Przykładem naszego działania jest chociażby określenie budowy tzw. „obwodnicy Banina” jako strategicznej i ujęcie tego w „Regionalnym Programie Strategicznym w zakresie mobilności i komunikacji Województwa Pomorskiego”, co znacznie przybliży nas do budowy tej jakże ważnej inwestycji. W bieżącym roku planujemy również powrót do lokalnych akcji jak choćby ta tydzień temu z sadzeniem drzew na terenie placu rekreacyjno-sportowego na ulicy Księżycowej a także lokalnych festynów i bali charytatywnych.</a:t>
            </a:r>
          </a:p>
        </p:txBody>
      </p:sp>
    </p:spTree>
    <p:extLst>
      <p:ext uri="{BB962C8B-B14F-4D97-AF65-F5344CB8AC3E}">
        <p14:creationId xmlns:p14="http://schemas.microsoft.com/office/powerpoint/2010/main" val="2798790671"/>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fontScale="92500"/>
          </a:bodyPr>
          <a:lstStyle/>
          <a:p>
            <a:pPr marL="0" indent="0" algn="just">
              <a:buNone/>
            </a:pPr>
            <a:r>
              <a:rPr lang="pl-PL" dirty="0"/>
              <a:t>Dziękuję władzom Gminy Żukowo oraz Radnym Miejskim a także Starostwu Powiatowemu w Kartuzach,  za wsłuchanie się w problemy Banina oraz ich zrozumienie, za zrealizowane projekty, zadania i inwestycje a także za te realizowane i planowane. Jestem przekonany, że nasza współpraca jest na odpowiednich torach które prowadzą do wspólnego sprawnego działania dla dobra mieszkańców, Sołectwa Banino i Gminy Żukowo i Powiatu Kartuskiego.</a:t>
            </a:r>
          </a:p>
        </p:txBody>
      </p:sp>
    </p:spTree>
    <p:extLst>
      <p:ext uri="{BB962C8B-B14F-4D97-AF65-F5344CB8AC3E}">
        <p14:creationId xmlns:p14="http://schemas.microsoft.com/office/powerpoint/2010/main" val="3185912850"/>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a:bodyPr>
          <a:lstStyle/>
          <a:p>
            <a:pPr marL="0" indent="0" algn="just">
              <a:buNone/>
            </a:pPr>
            <a:r>
              <a:rPr lang="pl-PL" dirty="0"/>
              <a:t>Dziękuję za współpracę Radzie Sołeckiej, która nie tylko jest ciałem doradczym a pokazała, że potrafi działać, o czym wszyscy mieliśmy okazję wielokrotnie się przekonać. Wiem, że mogę na Was liczyć a wspólnie osiągniemy założone cele. </a:t>
            </a:r>
          </a:p>
        </p:txBody>
      </p:sp>
    </p:spTree>
    <p:extLst>
      <p:ext uri="{BB962C8B-B14F-4D97-AF65-F5344CB8AC3E}">
        <p14:creationId xmlns:p14="http://schemas.microsoft.com/office/powerpoint/2010/main" val="489959417"/>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8305800" cy="3962400"/>
          </a:xfrm>
        </p:spPr>
        <p:txBody>
          <a:bodyPr anchor="ctr">
            <a:normAutofit fontScale="92500"/>
          </a:bodyPr>
          <a:lstStyle/>
          <a:p>
            <a:pPr marL="0" indent="0" algn="just">
              <a:buNone/>
            </a:pPr>
            <a:r>
              <a:rPr lang="pl-PL" sz="1800" kern="150" dirty="0">
                <a:effectLst/>
                <a:latin typeface="Arial" panose="020B0604020202020204" pitchFamily="34" charset="0"/>
                <a:ea typeface="Droid Sans Fallback"/>
                <a:cs typeface="Times New Roman" panose="02020603050405020304" pitchFamily="18" charset="0"/>
              </a:rPr>
              <a:t>	</a:t>
            </a:r>
            <a:r>
              <a:rPr lang="pl-PL" sz="2400" kern="150" dirty="0">
                <a:effectLst/>
                <a:latin typeface="Arial" panose="020B0604020202020204" pitchFamily="34" charset="0"/>
                <a:ea typeface="Droid Sans Fallback"/>
                <a:cs typeface="Times New Roman" panose="02020603050405020304" pitchFamily="18" charset="0"/>
              </a:rPr>
              <a:t>Dziękuję za współpracę Dyrekcji Szkoły Podstawowej, Pracownikom Urzędu Gminy Żukowo, Harcerzom z szczepu Okeanida - Banino, władzom i Druhom OSP Banino, Księżom z Parafii pw. Niepokalanego Poczęcia NMP, Zrzeszeniu Kaszubsko-Pomorskiemu oddział Banino, Spółce Komunalnej Żukowo, Ośrodkowi Kultury i Sportu w Żukowie, Komendantowi i Policjantom z Komisariatu Policji w Żukowie, współpracującym firmom i organizacjom a przede wszystkim Wam - Mieszkańcom włączającym się w prace na rzecz poprawy estetyki wsi i warunków życia mieszkańców oraz wszystkim, którzy w jakikolwiek sposób udzielali się na rzecz naszego sołectwa.</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989398"/>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pl-PL" dirty="0"/>
              <a:t>KONIEC</a:t>
            </a:r>
          </a:p>
        </p:txBody>
      </p:sp>
      <p:pic>
        <p:nvPicPr>
          <p:cNvPr id="4" name="Symbol zastępczy zawartości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3200400" y="1352550"/>
            <a:ext cx="2857500" cy="1295400"/>
          </a:xfrm>
        </p:spPr>
      </p:pic>
      <p:sp>
        <p:nvSpPr>
          <p:cNvPr id="5" name="Symbol zastępczy zawartości 8"/>
          <p:cNvSpPr>
            <a:spLocks noGrp="1"/>
          </p:cNvSpPr>
          <p:nvPr>
            <p:ph idx="4294967295"/>
          </p:nvPr>
        </p:nvSpPr>
        <p:spPr>
          <a:xfrm>
            <a:off x="533400" y="2800350"/>
            <a:ext cx="8229600" cy="2209800"/>
          </a:xfrm>
          <a:prstGeom prst="rect">
            <a:avLst/>
          </a:prstGeom>
        </p:spPr>
        <p:txBody>
          <a:bodyPr>
            <a:normAutofit fontScale="25000" lnSpcReduction="20000"/>
          </a:bodyPr>
          <a:lstStyle/>
          <a:p>
            <a:pPr marL="109728" indent="0" algn="ctr">
              <a:buNone/>
            </a:pPr>
            <a:r>
              <a:rPr lang="pl-PL" sz="6700" b="1" dirty="0"/>
              <a:t>soltysbanino@wp.pl</a:t>
            </a:r>
          </a:p>
          <a:p>
            <a:pPr marL="109728" indent="0" algn="ctr">
              <a:buNone/>
            </a:pPr>
            <a:endParaRPr lang="pl-PL" sz="6700" b="1" dirty="0"/>
          </a:p>
          <a:p>
            <a:pPr marL="109728" indent="0" algn="ctr">
              <a:buNone/>
            </a:pPr>
            <a:r>
              <a:rPr lang="pl-PL" sz="6700" b="1" dirty="0"/>
              <a:t>solectwobanino@wp.pl</a:t>
            </a:r>
          </a:p>
          <a:p>
            <a:pPr marL="109728" indent="0" algn="ctr">
              <a:buNone/>
            </a:pPr>
            <a:endParaRPr lang="pl-PL" sz="6700" b="1" dirty="0"/>
          </a:p>
          <a:p>
            <a:pPr marL="109728" indent="0" algn="ctr">
              <a:buNone/>
            </a:pPr>
            <a:r>
              <a:rPr lang="pl-PL" sz="6700" b="1" dirty="0"/>
              <a:t>www.radabanino.pl</a:t>
            </a:r>
          </a:p>
          <a:p>
            <a:pPr marL="109728" indent="0" algn="ctr">
              <a:buNone/>
            </a:pPr>
            <a:endParaRPr lang="pl-PL" sz="6700" b="1" dirty="0"/>
          </a:p>
          <a:p>
            <a:pPr marL="109728" indent="0" algn="ctr">
              <a:buNone/>
            </a:pPr>
            <a:r>
              <a:rPr lang="pl-PL" sz="6700" b="1" dirty="0"/>
              <a:t>www.facebook/solectwobanino</a:t>
            </a:r>
          </a:p>
          <a:p>
            <a:pPr marL="109728" indent="0" algn="ctr">
              <a:buNone/>
            </a:pPr>
            <a:endParaRPr lang="pl-PL" sz="6700" b="1" dirty="0"/>
          </a:p>
          <a:p>
            <a:pPr marL="109728" indent="0" algn="ctr">
              <a:buNone/>
            </a:pPr>
            <a:endParaRPr lang="pl-PL" sz="6500" b="1" dirty="0">
              <a:solidFill>
                <a:srgbClr val="FF0000"/>
              </a:solidFill>
            </a:endParaRPr>
          </a:p>
          <a:p>
            <a:endParaRPr lang="pl-PL" dirty="0"/>
          </a:p>
        </p:txBody>
      </p:sp>
    </p:spTree>
    <p:extLst>
      <p:ext uri="{BB962C8B-B14F-4D97-AF65-F5344CB8AC3E}">
        <p14:creationId xmlns:p14="http://schemas.microsoft.com/office/powerpoint/2010/main" val="4283246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5">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p:cTn id="25"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zentacja panoramiczna">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Prezentacja panoramiczna.potx</Template>
  <TotalTime>0</TotalTime>
  <Words>1902</Words>
  <Application>Microsoft Office PowerPoint</Application>
  <PresentationFormat>Pokaz na ekranie (16:9)</PresentationFormat>
  <Paragraphs>204</Paragraphs>
  <Slides>25</Slides>
  <Notes>25</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25</vt:i4>
      </vt:variant>
    </vt:vector>
  </HeadingPairs>
  <TitlesOfParts>
    <vt:vector size="31" baseType="lpstr">
      <vt:lpstr>Arial</vt:lpstr>
      <vt:lpstr>Calibri</vt:lpstr>
      <vt:lpstr>Tw Cen MT</vt:lpstr>
      <vt:lpstr>Wingdings</vt:lpstr>
      <vt:lpstr>Wingdings 2</vt:lpstr>
      <vt:lpstr>Prezentacja panoramiczna</vt:lpstr>
      <vt:lpstr>Sprawozdanie z działalności Sołtysa i Rady Sołeckiej Sołectwa Banino za rok 2021</vt:lpstr>
      <vt:lpstr>Sołtys : Wojciech Koza-Zatoński Rada Sołecka w składzie: Urszula Teska Karolina Kordas-Stępska Łukasz Klecha Paweł Richter</vt:lpstr>
      <vt:lpstr>Prezentacja programu PowerPoint</vt:lpstr>
      <vt:lpstr>W sołectwie przy pomocy Urzędu Gminy, Radnych Gminnych, Starostwa Powiatowego oraz firm współpracujących a także mieszkańców zrealizowano następujące zadania: </vt:lpstr>
      <vt:lpstr>Prezentacja programu PowerPoint</vt:lpstr>
      <vt:lpstr>Prezentacja programu PowerPoint</vt:lpstr>
      <vt:lpstr>Prezentacja programu PowerPoint</vt:lpstr>
      <vt:lpstr>Prezentacja programu PowerPoint</vt:lpstr>
      <vt:lpstr>- INWESTYCJE ZREALIZOWANE Z FS 2021</vt:lpstr>
      <vt:lpstr>- INWESTYCJE ZREALIZOWANE Z FS 2021</vt:lpstr>
      <vt:lpstr>- INWESTYCJE ZREALIZOWANE Z FS 2021</vt:lpstr>
      <vt:lpstr>- INWESTYCJE NIEZREALIZOWANE Z FS 2021</vt:lpstr>
      <vt:lpstr>Zrealizowano poniższe wydatki z środków pochodzących z DODATKOWEGO FUNDUSZU SOŁECKIEGO 50 000 zł</vt:lpstr>
      <vt:lpstr>Uchwalono Fundusz Sołecki na rok 2022 KWOTA 510 667zł</vt:lpstr>
      <vt:lpstr>Prezentacja programu PowerPoint</vt:lpstr>
      <vt:lpstr>PLANY na rok 2022</vt:lpstr>
      <vt:lpstr>PLANOWANE INWESTYCJE NA ROK 2022</vt:lpstr>
      <vt:lpstr>Prezentacja programu PowerPoint</vt:lpstr>
      <vt:lpstr>Prezentacja programu PowerPoint</vt:lpstr>
      <vt:lpstr>PODSUMOWANIE</vt:lpstr>
      <vt:lpstr>Prezentacja programu PowerPoint</vt:lpstr>
      <vt:lpstr>Prezentacja programu PowerPoint</vt:lpstr>
      <vt:lpstr>Prezentacja programu PowerPoint</vt:lpstr>
      <vt:lpstr>Prezentacja programu PowerPoint</vt:lpstr>
      <vt:lpstr>KONIEC</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2022-04-06T11:46:07Z</dcterms:modified>
</cp:coreProperties>
</file>