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60" r:id="rId4"/>
    <p:sldId id="324" r:id="rId5"/>
    <p:sldId id="304" r:id="rId6"/>
    <p:sldId id="326" r:id="rId7"/>
    <p:sldId id="380" r:id="rId8"/>
    <p:sldId id="386" r:id="rId9"/>
    <p:sldId id="394" r:id="rId10"/>
    <p:sldId id="329" r:id="rId11"/>
    <p:sldId id="330" r:id="rId12"/>
    <p:sldId id="314" r:id="rId13"/>
    <p:sldId id="395" r:id="rId14"/>
    <p:sldId id="396" r:id="rId15"/>
    <p:sldId id="397" r:id="rId16"/>
    <p:sldId id="398" r:id="rId17"/>
    <p:sldId id="393" r:id="rId18"/>
    <p:sldId id="399" r:id="rId19"/>
    <p:sldId id="400" r:id="rId20"/>
    <p:sldId id="401" r:id="rId21"/>
    <p:sldId id="305" r:id="rId22"/>
    <p:sldId id="392" r:id="rId23"/>
    <p:sldId id="272" r:id="rId24"/>
    <p:sldId id="402" r:id="rId25"/>
    <p:sldId id="297" r:id="rId26"/>
    <p:sldId id="358" r:id="rId27"/>
    <p:sldId id="325" r:id="rId2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5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543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ysClr val="windowText" lastClr="000000"/>
                </a:solidFill>
              </a:defRPr>
            </a:pPr>
            <a:r>
              <a:rPr lang="pl-PL" dirty="0">
                <a:solidFill>
                  <a:sysClr val="windowText" lastClr="000000"/>
                </a:solidFill>
              </a:rPr>
              <a:t>FUNDUSZ SOŁECKI 2023</a:t>
            </a:r>
            <a:endParaRPr lang="en-US" dirty="0">
              <a:solidFill>
                <a:sysClr val="windowText" lastClr="000000"/>
              </a:solidFill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1D66-4E4C-BED1-942DBF2714DF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2-1D66-4E4C-BED1-942DBF2714DF}"/>
              </c:ext>
            </c:extLst>
          </c:dPt>
          <c:dPt>
            <c:idx val="6"/>
            <c:bubble3D val="0"/>
            <c:spPr>
              <a:solidFill>
                <a:srgbClr val="7030A0"/>
              </a:solidFill>
            </c:spPr>
            <c:extLst>
              <c:ext xmlns:c16="http://schemas.microsoft.com/office/drawing/2014/chart" uri="{C3380CC4-5D6E-409C-BE32-E72D297353CC}">
                <c16:uniqueId val="{00000004-1D66-4E4C-BED1-942DBF2714DF}"/>
              </c:ext>
            </c:extLst>
          </c:dPt>
          <c:dLbls>
            <c:dLbl>
              <c:idx val="2"/>
              <c:layout>
                <c:manualLayout>
                  <c:x val="9.4094488188976378E-4"/>
                  <c:y val="-1.723097112860892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61E-4D4B-81CC-2E82DB213DDE}"/>
                </c:ext>
              </c:extLst>
            </c:dLbl>
            <c:dLbl>
              <c:idx val="4"/>
              <c:layout>
                <c:manualLayout>
                  <c:x val="8.1260498687664037E-2"/>
                  <c:y val="5.665456401283172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D66-4E4C-BED1-942DBF2714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baseline="0">
                    <a:solidFill>
                      <a:sysClr val="windowText" lastClr="000000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Arkusz1!$A$2:$A$10</c:f>
              <c:strCache>
                <c:ptCount val="9"/>
                <c:pt idx="0">
                  <c:v>budowa chodnika</c:v>
                </c:pt>
                <c:pt idx="1">
                  <c:v>oświetlenie ulic </c:v>
                </c:pt>
                <c:pt idx="2">
                  <c:v>doposażenie OSP Banino </c:v>
                </c:pt>
                <c:pt idx="3">
                  <c:v>doposażenie szkoły </c:v>
                </c:pt>
                <c:pt idx="4">
                  <c:v>usługi informatyczne </c:v>
                </c:pt>
                <c:pt idx="5">
                  <c:v>książki do biblioteki</c:v>
                </c:pt>
                <c:pt idx="6">
                  <c:v>monitoring placów zabaw</c:v>
                </c:pt>
                <c:pt idx="7">
                  <c:v>projekt oświetlenia</c:v>
                </c:pt>
                <c:pt idx="8">
                  <c:v>utwardzenie dróg płytami YOMB</c:v>
                </c:pt>
              </c:strCache>
            </c:strRef>
          </c:cat>
          <c:val>
            <c:numRef>
              <c:f>Arkusz1!$B$2:$B$10</c:f>
              <c:numCache>
                <c:formatCode>General</c:formatCode>
                <c:ptCount val="9"/>
                <c:pt idx="0">
                  <c:v>260000</c:v>
                </c:pt>
                <c:pt idx="1">
                  <c:v>144000</c:v>
                </c:pt>
                <c:pt idx="2">
                  <c:v>19560</c:v>
                </c:pt>
                <c:pt idx="3">
                  <c:v>35650</c:v>
                </c:pt>
                <c:pt idx="4">
                  <c:v>650</c:v>
                </c:pt>
                <c:pt idx="5">
                  <c:v>818.97</c:v>
                </c:pt>
                <c:pt idx="6">
                  <c:v>35000</c:v>
                </c:pt>
                <c:pt idx="7">
                  <c:v>6000</c:v>
                </c:pt>
                <c:pt idx="8">
                  <c:v>87000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6-4E4C-BED1-942DBF271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562620297462812"/>
          <c:y val="9.4667676155865133E-2"/>
          <c:w val="0.36048490813648298"/>
          <c:h val="0.8617863920856047"/>
        </c:manualLayout>
      </c:layout>
      <c:overlay val="0"/>
      <c:txPr>
        <a:bodyPr/>
        <a:lstStyle/>
        <a:p>
          <a:pPr>
            <a:defRPr sz="1400" baseline="0">
              <a:solidFill>
                <a:schemeClr val="bg1"/>
              </a:solidFill>
              <a:latin typeface="Arial Black" pitchFamily="34" charset="0"/>
            </a:defRPr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D00EF-B107-408F-A53E-3EF2124587A9}" type="datetimeFigureOut">
              <a:rPr lang="pl-PL" smtClean="0"/>
              <a:t>19.09.2022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58997-C7D8-44A4-B7FB-7E95C1DB3F6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348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58997-C7D8-44A4-B7FB-7E95C1DB3F64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4403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med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4F648CD-4870-4A9F-8CA5-57529AA50253}" type="datetimeFigureOut">
              <a:rPr lang="pl-PL" smtClean="0"/>
              <a:pPr/>
              <a:t>19.09.2022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D670269-D058-4122-85FE-9134EC1196F3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dissolv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://www.radabanino.pl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solectwobanino@wp.pl" TargetMode="External"/><Relationship Id="rId2" Type="http://schemas.openxmlformats.org/officeDocument/2006/relationships/hyperlink" Target="mailto:soltysbanino@wp.p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hyperlink" Target="http://www.facebook/solectwobanino.pl" TargetMode="External"/><Relationship Id="rId4" Type="http://schemas.openxmlformats.org/officeDocument/2006/relationships/hyperlink" Target="http://www.radabanino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844408" cy="2376264"/>
          </a:xfrm>
        </p:spPr>
        <p:txBody>
          <a:bodyPr>
            <a:normAutofit fontScale="90000"/>
          </a:bodyPr>
          <a:lstStyle/>
          <a:p>
            <a:pPr algn="ctr"/>
            <a:br>
              <a:rPr lang="pl-PL" b="1" dirty="0"/>
            </a:br>
            <a:br>
              <a:rPr lang="pl-PL" b="1" dirty="0"/>
            </a:br>
            <a:br>
              <a:rPr lang="pl-PL" b="1" dirty="0"/>
            </a:br>
            <a:br>
              <a:rPr lang="pl-PL" dirty="0"/>
            </a:br>
            <a:br>
              <a:rPr lang="pl-PL" dirty="0"/>
            </a:br>
            <a:r>
              <a:rPr lang="pl-PL" dirty="0"/>
              <a:t> 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r>
              <a:rPr lang="pl-PL" sz="3600" dirty="0"/>
              <a:t>WNIOSEK</a:t>
            </a:r>
            <a:br>
              <a:rPr lang="pl-PL" sz="3600" dirty="0"/>
            </a:br>
            <a:r>
              <a:rPr lang="pl-PL" sz="3600" dirty="0"/>
              <a:t>o przyznanie środków z funduszu sołeckiego na 2023r. </a:t>
            </a:r>
            <a:br>
              <a:rPr lang="pl-PL" dirty="0"/>
            </a:b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294764"/>
            <a:ext cx="2903090" cy="144660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3A67C87-5662-FEA5-64FB-1E98EB7D27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804" y="2204864"/>
            <a:ext cx="3851920" cy="26772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-1775031"/>
            <a:ext cx="69847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24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475656" y="1556792"/>
            <a:ext cx="66967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400" b="1" dirty="0"/>
              <a:t>Wysokość środków stanowiących fundusz sołecki na rok </a:t>
            </a:r>
          </a:p>
          <a:p>
            <a:pPr algn="ctr">
              <a:lnSpc>
                <a:spcPct val="150000"/>
              </a:lnSpc>
            </a:pPr>
            <a:r>
              <a:rPr lang="pl-PL" sz="2400" b="1" dirty="0"/>
              <a:t>2023.</a:t>
            </a:r>
          </a:p>
          <a:p>
            <a:pPr algn="ctr"/>
            <a:endParaRPr lang="pl-PL" sz="2400" b="1" dirty="0"/>
          </a:p>
          <a:p>
            <a:pPr algn="ctr"/>
            <a:r>
              <a:rPr lang="pl-PL" sz="6000" b="1" dirty="0">
                <a:solidFill>
                  <a:srgbClr val="FF0000"/>
                </a:solidFill>
              </a:rPr>
              <a:t>588 678,97 zł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0203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1. Kompleksowa budowa ulicy Pszennej. </a:t>
            </a: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zgodnie z kosztorysem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2. Kompleksowa budowa ulicy Księżycowej i Przemysłowej. </a:t>
            </a: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zgodnie z kosztorysem.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3. Kontynuacja budowy chodnika na ulicy Rolniczej. </a:t>
            </a: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88 000zł</a:t>
            </a:r>
          </a:p>
          <a:p>
            <a:pPr marL="109728" indent="0">
              <a:buNone/>
            </a:pPr>
            <a:r>
              <a:rPr lang="pl-PL" sz="2800" b="1" dirty="0">
                <a:latin typeface="Arial Black" pitchFamily="34" charset="0"/>
              </a:rPr>
              <a:t>4. Wymiana 6 sztuk wiat przystankowych na ulicy Lotniczej</a:t>
            </a:r>
          </a:p>
          <a:p>
            <a:pPr marL="109728" indent="0">
              <a:buNone/>
            </a:pPr>
            <a:r>
              <a:rPr lang="pl-PL" sz="2800" b="1" dirty="0">
                <a:solidFill>
                  <a:srgbClr val="FF0000"/>
                </a:solidFill>
                <a:latin typeface="Arial Black" pitchFamily="34" charset="0"/>
              </a:rPr>
              <a:t>Koszt realizacji 48 000zł</a:t>
            </a: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  <a:p>
            <a:pPr marL="109728" indent="0">
              <a:buNone/>
            </a:pPr>
            <a:endParaRPr lang="pl-PL" sz="28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2700" dirty="0"/>
            </a:br>
            <a:r>
              <a:rPr lang="pl-PL" sz="2700" dirty="0"/>
              <a:t>Wnioski Rady Sołeckiej do budżetu Gminy Żukowo na rok 2023.</a:t>
            </a:r>
            <a:endParaRPr lang="pl-PL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1"/>
          <p:cNvSpPr txBox="1">
            <a:spLocks/>
          </p:cNvSpPr>
          <p:nvPr/>
        </p:nvSpPr>
        <p:spPr>
          <a:xfrm>
            <a:off x="457200" y="404664"/>
            <a:ext cx="8229600" cy="626469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pl-PL" sz="2000" b="1" dirty="0">
                <a:latin typeface="Arial" pitchFamily="34" charset="0"/>
                <a:cs typeface="Arial" pitchFamily="34" charset="0"/>
              </a:rPr>
              <a:t>5. Wykonanie punktów oświetlenia ulicznego na ulicach:</a:t>
            </a: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Sportowa 4szt. (projekt z środków z FS2019)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Ogrodowa 4 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Żeglarska, Dębowa, Sosnowa, Kościelna 6szt.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33 000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Rubinowa 4szt.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Wesoła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(projekt z środków z FS2019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)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Kubusia Puchatka 4 szt.(projekt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Jasia i Małgosi 4 szt.(projekt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22 000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Bajeczna 4 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 err="1">
                <a:latin typeface="Arial" pitchFamily="34" charset="0"/>
                <a:cs typeface="Arial" pitchFamily="34" charset="0"/>
              </a:rPr>
              <a:t>Halna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 4 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pl-PL" sz="2000" dirty="0">
                <a:latin typeface="Arial" pitchFamily="34" charset="0"/>
                <a:cs typeface="Arial" pitchFamily="34" charset="0"/>
              </a:rPr>
              <a:t>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Miodowa i Miedziana 4 szt. (projekt z środków z FS2019)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Słoneczna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Lawendowa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Diamentowa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Balladyny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Letnia 4szt.</a:t>
            </a:r>
            <a:r>
              <a:rPr lang="pl-PL" sz="2000" b="1" dirty="0">
                <a:latin typeface="Arial" pitchFamily="34" charset="0"/>
                <a:cs typeface="Arial" pitchFamily="34" charset="0"/>
              </a:rPr>
              <a:t>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22 000</a:t>
            </a:r>
          </a:p>
          <a:p>
            <a:r>
              <a:rPr lang="pl-PL" sz="2000" dirty="0">
                <a:latin typeface="Arial" pitchFamily="34" charset="0"/>
                <a:cs typeface="Arial" pitchFamily="34" charset="0"/>
              </a:rPr>
              <a:t>Lodowa 4szt. – </a:t>
            </a:r>
            <a:r>
              <a:rPr lang="pl-PL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Kwota 22 000</a:t>
            </a:r>
            <a:endParaRPr lang="pl-PL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109728" indent="0">
              <a:buNone/>
            </a:pPr>
            <a:endParaRPr lang="pl-PL" sz="2000" dirty="0"/>
          </a:p>
          <a:p>
            <a:pPr marL="109728" indent="0">
              <a:buNone/>
            </a:pPr>
            <a:endParaRPr lang="pl-PL" sz="2000" b="1" dirty="0">
              <a:solidFill>
                <a:srgbClr val="FF0000"/>
              </a:solidFill>
            </a:endParaRPr>
          </a:p>
          <a:p>
            <a:endParaRPr lang="pl-PL" sz="2000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397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6610"/>
          </a:xfrm>
        </p:spPr>
        <p:txBody>
          <a:bodyPr>
            <a:normAutofit/>
          </a:bodyPr>
          <a:lstStyle/>
          <a:p>
            <a:pPr algn="ctr"/>
            <a:r>
              <a:rPr lang="pl-PL" sz="4800" dirty="0"/>
              <a:t>WSPÓLNY WNIOSEK RADY SOŁECKIEJ I MIESZKAŃCÓW SOŁECTWA BANINO </a:t>
            </a:r>
            <a:br>
              <a:rPr lang="pl-PL" sz="4800" dirty="0"/>
            </a:br>
            <a:r>
              <a:rPr lang="pl-PL" sz="4800" dirty="0"/>
              <a:t>O PRZYZNANIE ŚRODKÓW </a:t>
            </a:r>
            <a:br>
              <a:rPr lang="pl-PL" sz="4800" dirty="0"/>
            </a:br>
            <a:r>
              <a:rPr lang="pl-PL" sz="4800" dirty="0"/>
              <a:t>Z FUNDUSZU SOŁECKIEGO NA ROK 2023</a:t>
            </a:r>
          </a:p>
        </p:txBody>
      </p:sp>
    </p:spTree>
    <p:extLst>
      <p:ext uri="{BB962C8B-B14F-4D97-AF65-F5344CB8AC3E}">
        <p14:creationId xmlns:p14="http://schemas.microsoft.com/office/powerpoint/2010/main" val="371675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207954575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323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8803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800" b="1" dirty="0"/>
              <a:t>Koszt przedsięwzięcia: </a:t>
            </a:r>
            <a:r>
              <a:rPr lang="pl-PL" sz="2800" b="1" dirty="0">
                <a:solidFill>
                  <a:srgbClr val="FF0000"/>
                </a:solidFill>
              </a:rPr>
              <a:t>260 000zł</a:t>
            </a:r>
          </a:p>
          <a:p>
            <a:pPr marL="109728" indent="0">
              <a:buNone/>
            </a:pPr>
            <a:r>
              <a:rPr lang="pl-PL" sz="2800" b="1" dirty="0"/>
              <a:t>Lokalizacja: </a:t>
            </a:r>
            <a:r>
              <a:rPr lang="pl-PL" sz="2800" dirty="0"/>
              <a:t>Sołectwo Banino, ul. Źródlana.</a:t>
            </a:r>
          </a:p>
          <a:p>
            <a:pPr marL="109728" indent="0">
              <a:buNone/>
            </a:pPr>
            <a:r>
              <a:rPr lang="pl-PL" sz="2800" b="1" dirty="0"/>
              <a:t>UZASADNIENIE: </a:t>
            </a:r>
          </a:p>
          <a:p>
            <a:pPr marL="109728" indent="0">
              <a:buNone/>
            </a:pPr>
            <a:r>
              <a:rPr lang="pl-PL" dirty="0"/>
              <a:t>Ulica Źródlana jest jedną z głównych dróg w części północnej Banina, z której korzysta znaczna część mieszkańców Banina. Ulica Źródlana jest drogą wykonaną z płyt YOMB bez pobocza i bez chodnika. Natężenie ruchu pojazdów mechanicznych w połączeniu z często obserwowaną nadmierną prędkością stwarzają realne zagrożenie dla pieszych. </a:t>
            </a:r>
          </a:p>
        </p:txBody>
      </p:sp>
      <p:sp>
        <p:nvSpPr>
          <p:cNvPr id="4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1. Kompleksowa budowa ciągu pieszo-rowerowego na ulicy Źródlanej.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630985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40 000zł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Sosnowa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2. Zakup i ułożenie płyt YOMB na ulicy Sosnowej</a:t>
            </a:r>
          </a:p>
        </p:txBody>
      </p:sp>
    </p:spTree>
    <p:extLst>
      <p:ext uri="{BB962C8B-B14F-4D97-AF65-F5344CB8AC3E}">
        <p14:creationId xmlns:p14="http://schemas.microsoft.com/office/powerpoint/2010/main" val="73874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47 000zł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3. Zakup i ułożenie płyt YOMB na skrzyżowaniu ulic Gwiezdna/Szczęśliwa 100 </a:t>
            </a:r>
            <a:r>
              <a:rPr lang="pl-PL" sz="2400" dirty="0" err="1">
                <a:solidFill>
                  <a:schemeClr val="tx1"/>
                </a:solidFill>
                <a:effectLst/>
              </a:rPr>
              <a:t>mb</a:t>
            </a:r>
            <a:endParaRPr lang="pl-PL" sz="2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0483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2492896"/>
            <a:ext cx="8712968" cy="3744416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24 000zł</a:t>
            </a:r>
          </a:p>
          <a:p>
            <a:pPr marL="109728" indent="0">
              <a:buNone/>
            </a:pPr>
            <a:r>
              <a:rPr lang="pl-PL" sz="3200" b="1" dirty="0"/>
              <a:t>Lokalizacja: </a:t>
            </a:r>
            <a:r>
              <a:rPr lang="pl-PL" sz="3200" dirty="0"/>
              <a:t>	Sołectwo Banino, ul. Różana.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4. Zakup i montaż 3  opraw świetlnych wraz z słupami na ul. Różanej zgodnie z istniejącym projektem. 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03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07504" y="2204864"/>
            <a:ext cx="8928992" cy="4032448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pl-PL" sz="3200" b="1" dirty="0"/>
              <a:t>Koszt przedsięwzięcia: </a:t>
            </a:r>
            <a:r>
              <a:rPr lang="pl-PL" sz="3200" b="1" dirty="0">
                <a:solidFill>
                  <a:srgbClr val="FF0000"/>
                </a:solidFill>
              </a:rPr>
              <a:t>24 000zł</a:t>
            </a:r>
          </a:p>
          <a:p>
            <a:pPr marL="109728" indent="0">
              <a:buNone/>
            </a:pPr>
            <a:r>
              <a:rPr lang="pl-PL" sz="3200" b="1" dirty="0"/>
              <a:t>Lokalizacja</a:t>
            </a:r>
            <a:r>
              <a:rPr lang="pl-PL" sz="3200" dirty="0"/>
              <a:t>: 	BANINO </a:t>
            </a:r>
            <a:r>
              <a:rPr lang="pl-PL" sz="3200" dirty="0" err="1"/>
              <a:t>ul.Miodowa</a:t>
            </a:r>
            <a:r>
              <a:rPr lang="pl-PL" sz="3200" dirty="0"/>
              <a:t>/Miedziana</a:t>
            </a:r>
          </a:p>
          <a:p>
            <a:pPr marL="109728" indent="0">
              <a:buNone/>
            </a:pPr>
            <a:r>
              <a:rPr lang="pl-PL" sz="3200" b="1" dirty="0"/>
              <a:t>UZASADNIENIE: 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96064" y="332656"/>
            <a:ext cx="8928992" cy="1359024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5. Zakup i montaż 3 opraw świetlnych wraz z słupami na ul. Miodowej/Miedzianej zgodnie z istniejącym projektem </a:t>
            </a:r>
            <a:endParaRPr lang="pl-PL" sz="3200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49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sz="3200" b="1" dirty="0"/>
              <a:t>Koszt przedsięwzięcia</a:t>
            </a:r>
            <a:r>
              <a:rPr lang="pl-PL" sz="3200" dirty="0"/>
              <a:t>: </a:t>
            </a:r>
            <a:r>
              <a:rPr lang="pl-PL" sz="3200" b="1" dirty="0">
                <a:solidFill>
                  <a:srgbClr val="FF0000"/>
                </a:solidFill>
              </a:rPr>
              <a:t>16 000zł</a:t>
            </a:r>
          </a:p>
          <a:p>
            <a:pPr marL="109728" indent="0">
              <a:buNone/>
            </a:pPr>
            <a:r>
              <a:rPr lang="pl-PL" sz="3200" b="1" dirty="0"/>
              <a:t>Lokalizacja:</a:t>
            </a:r>
            <a:r>
              <a:rPr lang="pl-PL" sz="3200" dirty="0"/>
              <a:t> Sołectwo Banino, ul. Kalinowa</a:t>
            </a:r>
          </a:p>
          <a:p>
            <a:pPr marL="109728" indent="0">
              <a:buNone/>
            </a:pPr>
            <a:r>
              <a:rPr lang="pl-PL" sz="3200" b="1" dirty="0"/>
              <a:t>UZASADNIENIE: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  <a:p>
            <a:pPr marL="109728" indent="0">
              <a:buNone/>
            </a:pPr>
            <a:endParaRPr lang="pl-PL" sz="2000" dirty="0"/>
          </a:p>
          <a:p>
            <a:pPr marL="109728" indent="0">
              <a:buNone/>
            </a:pPr>
            <a:r>
              <a:rPr lang="pl-PL" sz="2000" dirty="0">
                <a:solidFill>
                  <a:srgbClr val="FF0000"/>
                </a:solidFill>
                <a:latin typeface="Comic Sans MS"/>
                <a:ea typeface="Arial Unicode MS"/>
                <a:cs typeface="Tahoma"/>
              </a:rPr>
              <a:t>	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6. Zakup i montaż 2  opraw świetlnych wraz z słupami na ul. Kalinowej zgodnie z istniejącym projektem. </a:t>
            </a:r>
          </a:p>
        </p:txBody>
      </p:sp>
    </p:spTree>
    <p:extLst>
      <p:ext uri="{BB962C8B-B14F-4D97-AF65-F5344CB8AC3E}">
        <p14:creationId xmlns:p14="http://schemas.microsoft.com/office/powerpoint/2010/main" val="340195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sz="3200" b="1" dirty="0"/>
              <a:t>Koszt przedsięwzięcia</a:t>
            </a:r>
            <a:r>
              <a:rPr lang="pl-PL" sz="3200" dirty="0"/>
              <a:t>: </a:t>
            </a:r>
            <a:r>
              <a:rPr lang="pl-PL" sz="3200" b="1" dirty="0">
                <a:solidFill>
                  <a:srgbClr val="FF0000"/>
                </a:solidFill>
              </a:rPr>
              <a:t>16 000zł</a:t>
            </a:r>
          </a:p>
          <a:p>
            <a:pPr marL="109728" indent="0">
              <a:buNone/>
            </a:pPr>
            <a:r>
              <a:rPr lang="pl-PL" sz="3200" b="1" dirty="0"/>
              <a:t>Lokalizacja:</a:t>
            </a:r>
            <a:r>
              <a:rPr lang="pl-PL" sz="3200" dirty="0"/>
              <a:t> Sołectwo Banino, ul. Głogowa</a:t>
            </a:r>
          </a:p>
          <a:p>
            <a:pPr marL="109728" indent="0">
              <a:buNone/>
            </a:pPr>
            <a:r>
              <a:rPr lang="pl-PL" sz="3200" b="1" dirty="0"/>
              <a:t>UZASADNIENIE: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  <a:p>
            <a:pPr marL="109728" indent="0">
              <a:buNone/>
            </a:pPr>
            <a:endParaRPr lang="pl-PL" sz="2000" dirty="0"/>
          </a:p>
          <a:p>
            <a:pPr marL="109728" indent="0">
              <a:buNone/>
            </a:pPr>
            <a:r>
              <a:rPr lang="pl-PL" sz="2000" dirty="0">
                <a:solidFill>
                  <a:srgbClr val="FF0000"/>
                </a:solidFill>
                <a:latin typeface="Comic Sans MS"/>
                <a:ea typeface="Arial Unicode MS"/>
                <a:cs typeface="Tahoma"/>
              </a:rPr>
              <a:t>	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7. Zakup i montaż 2  opraw świetlnych wraz z słupami na ul. Głogowej zgodnie z istniejącym projektem. </a:t>
            </a:r>
          </a:p>
        </p:txBody>
      </p:sp>
    </p:spTree>
    <p:extLst>
      <p:ext uri="{BB962C8B-B14F-4D97-AF65-F5344CB8AC3E}">
        <p14:creationId xmlns:p14="http://schemas.microsoft.com/office/powerpoint/2010/main" val="193815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sz="3200" b="1" dirty="0"/>
              <a:t>Koszt przedsięwzięcia</a:t>
            </a:r>
            <a:r>
              <a:rPr lang="pl-PL" sz="3200" dirty="0"/>
              <a:t>: </a:t>
            </a:r>
            <a:r>
              <a:rPr lang="pl-PL" sz="3200" b="1" dirty="0">
                <a:solidFill>
                  <a:srgbClr val="FF0000"/>
                </a:solidFill>
              </a:rPr>
              <a:t>24 000zł</a:t>
            </a:r>
          </a:p>
          <a:p>
            <a:pPr marL="109728" indent="0">
              <a:buNone/>
            </a:pPr>
            <a:r>
              <a:rPr lang="pl-PL" sz="3200" b="1" dirty="0"/>
              <a:t>Lokalizacja:</a:t>
            </a:r>
            <a:r>
              <a:rPr lang="pl-PL" sz="3200" dirty="0"/>
              <a:t> Sołectwo Banino, </a:t>
            </a:r>
            <a:r>
              <a:rPr lang="pl-PL" sz="3200" dirty="0" err="1"/>
              <a:t>ul.Ogrodowa</a:t>
            </a:r>
            <a:endParaRPr lang="pl-PL" sz="3200" dirty="0"/>
          </a:p>
          <a:p>
            <a:pPr marL="109728" indent="0">
              <a:buNone/>
            </a:pPr>
            <a:r>
              <a:rPr lang="pl-PL" sz="3200" b="1" dirty="0"/>
              <a:t>UZASADNIENIE: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  <a:p>
            <a:pPr marL="109728" indent="0">
              <a:buNone/>
            </a:pPr>
            <a:endParaRPr lang="pl-PL" sz="2000" dirty="0"/>
          </a:p>
          <a:p>
            <a:pPr marL="109728" indent="0">
              <a:buNone/>
            </a:pPr>
            <a:r>
              <a:rPr lang="pl-PL" sz="2000" dirty="0">
                <a:solidFill>
                  <a:srgbClr val="FF0000"/>
                </a:solidFill>
                <a:latin typeface="Comic Sans MS"/>
                <a:ea typeface="Arial Unicode MS"/>
                <a:cs typeface="Tahoma"/>
              </a:rPr>
              <a:t>	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8. Zakup i montaż 3  opraw świetlnych wraz z słupami na ul. Ogrodowej zgodnie z istniejącym projektem. </a:t>
            </a:r>
          </a:p>
        </p:txBody>
      </p:sp>
    </p:spTree>
    <p:extLst>
      <p:ext uri="{BB962C8B-B14F-4D97-AF65-F5344CB8AC3E}">
        <p14:creationId xmlns:p14="http://schemas.microsoft.com/office/powerpoint/2010/main" val="59642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sz="3200" b="1" dirty="0"/>
              <a:t>Koszt przedsięwzięcia</a:t>
            </a:r>
            <a:r>
              <a:rPr lang="pl-PL" sz="3200" dirty="0"/>
              <a:t>: </a:t>
            </a:r>
            <a:r>
              <a:rPr lang="pl-PL" sz="3200" b="1" dirty="0">
                <a:solidFill>
                  <a:srgbClr val="FF0000"/>
                </a:solidFill>
              </a:rPr>
              <a:t>24 000zł</a:t>
            </a:r>
          </a:p>
          <a:p>
            <a:pPr marL="109728" indent="0">
              <a:buNone/>
            </a:pPr>
            <a:r>
              <a:rPr lang="pl-PL" sz="3200" b="1" dirty="0"/>
              <a:t>Lokalizacja:</a:t>
            </a:r>
            <a:r>
              <a:rPr lang="pl-PL" sz="3200" dirty="0"/>
              <a:t> Sołectwo Banino, ul. Radosna</a:t>
            </a:r>
          </a:p>
          <a:p>
            <a:pPr marL="109728" indent="0">
              <a:buNone/>
            </a:pPr>
            <a:r>
              <a:rPr lang="pl-PL" sz="3200" b="1" dirty="0"/>
              <a:t>UZASADNIENIE: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  <a:p>
            <a:pPr marL="109728" indent="0">
              <a:buNone/>
            </a:pPr>
            <a:endParaRPr lang="pl-PL" sz="2000" dirty="0"/>
          </a:p>
          <a:p>
            <a:pPr marL="109728" indent="0">
              <a:buNone/>
            </a:pPr>
            <a:r>
              <a:rPr lang="pl-PL" sz="2000" dirty="0">
                <a:solidFill>
                  <a:srgbClr val="FF0000"/>
                </a:solidFill>
                <a:latin typeface="Comic Sans MS"/>
                <a:ea typeface="Arial Unicode MS"/>
                <a:cs typeface="Tahoma"/>
              </a:rPr>
              <a:t>	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9. Zakup i montaż 3  opraw świetlnych wraz z słupami na ul. Radosnej zgodnie z istniejącym projektem. </a:t>
            </a:r>
          </a:p>
        </p:txBody>
      </p:sp>
    </p:spTree>
    <p:extLst>
      <p:ext uri="{BB962C8B-B14F-4D97-AF65-F5344CB8AC3E}">
        <p14:creationId xmlns:p14="http://schemas.microsoft.com/office/powerpoint/2010/main" val="240796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sz="3200" b="1" dirty="0"/>
              <a:t>Koszt przedsięwzięcia</a:t>
            </a:r>
            <a:r>
              <a:rPr lang="pl-PL" sz="3200" dirty="0"/>
              <a:t>: </a:t>
            </a:r>
            <a:r>
              <a:rPr lang="pl-PL" sz="3200" b="1" dirty="0">
                <a:solidFill>
                  <a:srgbClr val="FF0000"/>
                </a:solidFill>
              </a:rPr>
              <a:t>16 000zł</a:t>
            </a:r>
          </a:p>
          <a:p>
            <a:pPr marL="109728" indent="0">
              <a:buNone/>
            </a:pPr>
            <a:r>
              <a:rPr lang="pl-PL" sz="3200" b="1" dirty="0"/>
              <a:t>Lokalizacja:</a:t>
            </a:r>
            <a:r>
              <a:rPr lang="pl-PL" sz="3200" dirty="0"/>
              <a:t> Sołectwo Banino, ul. Letnia</a:t>
            </a:r>
          </a:p>
          <a:p>
            <a:pPr marL="109728" indent="0">
              <a:buNone/>
            </a:pPr>
            <a:r>
              <a:rPr lang="pl-PL" sz="3200" b="1" dirty="0"/>
              <a:t>UZASADNIENIE:</a:t>
            </a:r>
          </a:p>
          <a:p>
            <a:r>
              <a:rPr lang="pl-PL" sz="3200" dirty="0"/>
              <a:t>Kontynuacja realizacji projektów oświetlenia</a:t>
            </a:r>
          </a:p>
          <a:p>
            <a:r>
              <a:rPr lang="pl-PL" sz="3200" dirty="0"/>
              <a:t>Poprawa bezpieczeństwa mieszkańców</a:t>
            </a:r>
          </a:p>
          <a:p>
            <a:r>
              <a:rPr lang="pl-PL" sz="3200" dirty="0"/>
              <a:t>Realizacja wniosku mieszkańców</a:t>
            </a:r>
          </a:p>
          <a:p>
            <a:pPr marL="109728" indent="0">
              <a:buNone/>
            </a:pPr>
            <a:endParaRPr lang="pl-PL" sz="2000" dirty="0"/>
          </a:p>
          <a:p>
            <a:pPr marL="109728" indent="0">
              <a:buNone/>
            </a:pPr>
            <a:r>
              <a:rPr lang="pl-PL" sz="2000" dirty="0">
                <a:solidFill>
                  <a:srgbClr val="FF0000"/>
                </a:solidFill>
                <a:latin typeface="Comic Sans MS"/>
                <a:ea typeface="Arial Unicode MS"/>
                <a:cs typeface="Tahoma"/>
              </a:rPr>
              <a:t>	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>
                <a:solidFill>
                  <a:schemeClr val="tx1"/>
                </a:solidFill>
                <a:effectLst/>
              </a:rPr>
              <a:t>10. Zakup i montaż 2  opraw świetlnych wraz z słupami na ul. Letniej zgodnie z istniejącym projektem. </a:t>
            </a:r>
          </a:p>
        </p:txBody>
      </p:sp>
    </p:spTree>
    <p:extLst>
      <p:ext uri="{BB962C8B-B14F-4D97-AF65-F5344CB8AC3E}">
        <p14:creationId xmlns:p14="http://schemas.microsoft.com/office/powerpoint/2010/main" val="189134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6000zł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11. Wykonanie projektu oświetlenia na ulicy Wodnika</a:t>
            </a:r>
          </a:p>
        </p:txBody>
      </p:sp>
    </p:spTree>
    <p:extLst>
      <p:ext uri="{BB962C8B-B14F-4D97-AF65-F5344CB8AC3E}">
        <p14:creationId xmlns:p14="http://schemas.microsoft.com/office/powerpoint/2010/main" val="39269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14 000zł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Klonowa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12. Zakup, montaż i wszystkie prace związane z wykonaniem monitoringu placu zabaw na ulicy Klonowej. 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2 sztuki kamer obrotowych.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7EA455A-965B-50CC-BD09-665A858E6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514" y="2057399"/>
            <a:ext cx="316648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21 000zł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Klonowa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- Poprawa bezpieczeństwa mieszkańców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13. Zakup, montaż i wszystkie prace związane z wykonaniem monitoringu terenu rekreacyjno-sportowego na ulicy Księżycowej. 3 sztuki kamer obrotowych.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7EA455A-965B-50CC-BD09-665A858E6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514" y="2057399"/>
            <a:ext cx="316648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16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35 650 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Tuchomska 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pPr marL="109728" indent="0">
              <a:buNone/>
            </a:pPr>
            <a:r>
              <a:rPr lang="pl-PL" sz="2000" b="1" dirty="0"/>
              <a:t>- </a:t>
            </a:r>
            <a:r>
              <a:rPr lang="pl-PL" sz="2000" dirty="0"/>
              <a:t>Doposażenie placu zabaw przy Szkole Podstawowej w Baninie.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14. Zakup, montaż i wszystkie prace związane z wykonaniem zjeżdżalni skarpowej wraz ze ściankami do wspinaczki.</a:t>
            </a:r>
          </a:p>
        </p:txBody>
      </p:sp>
    </p:spTree>
    <p:extLst>
      <p:ext uri="{BB962C8B-B14F-4D97-AF65-F5344CB8AC3E}">
        <p14:creationId xmlns:p14="http://schemas.microsoft.com/office/powerpoint/2010/main" val="292605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56000" r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4162467"/>
          </a:xfrm>
        </p:spPr>
        <p:txBody>
          <a:bodyPr/>
          <a:lstStyle/>
          <a:p>
            <a:pPr marL="109728" indent="0">
              <a:buNone/>
            </a:pPr>
            <a:r>
              <a:rPr lang="pl-PL" sz="2000" b="1" dirty="0"/>
              <a:t>Koszt przedsięwzięcia</a:t>
            </a:r>
            <a:r>
              <a:rPr lang="pl-PL" sz="2000" dirty="0"/>
              <a:t>: </a:t>
            </a:r>
            <a:r>
              <a:rPr lang="pl-PL" sz="2000" b="1" dirty="0">
                <a:solidFill>
                  <a:srgbClr val="FF0000"/>
                </a:solidFill>
              </a:rPr>
              <a:t>19 560zł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	Sołectwo Banino, sprzęt przekazany OSP BANINO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r>
              <a:rPr lang="pl-PL" sz="2000" dirty="0"/>
              <a:t>Poprawa bezpieczeństwa i ochrona przeciwpożarowa mieszkańców Sołectwa Banino poprzez zapewnienie odpowiedniego sprzętu dla druhów OSP BANINO.</a:t>
            </a:r>
          </a:p>
          <a:p>
            <a:pPr marL="109728" indent="0">
              <a:buNone/>
            </a:pPr>
            <a:r>
              <a:rPr lang="pl-PL" sz="2000" dirty="0"/>
              <a:t>			</a:t>
            </a:r>
          </a:p>
          <a:p>
            <a:pPr marL="109728" indent="0">
              <a:buNone/>
            </a:pPr>
            <a:endParaRPr lang="pl-PL" sz="20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620688"/>
            <a:ext cx="8488212" cy="1930226"/>
          </a:xfrm>
        </p:spPr>
        <p:txBody>
          <a:bodyPr>
            <a:normAutofit fontScale="90000"/>
          </a:bodyPr>
          <a:lstStyle/>
          <a:p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15. Zakup sprzętu służącego poprawie bezpieczeństwa i ochronie przeciwpożarowej mieszkańców: 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- Ubranie specjalne ROSENBAUER FIRE MAX 3 – szt. 2 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- Prądownica ROSENBAUER 100 EN z łamanym przegubem – szt. 3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r>
              <a:rPr lang="pl-PL" sz="2400" dirty="0">
                <a:solidFill>
                  <a:schemeClr val="tx1"/>
                </a:solidFill>
                <a:effectLst/>
              </a:rPr>
              <a:t>- Prądownica wysokociśnieniowa wodno-pianowa TIPSA BLUE DEVIL 1560</a:t>
            </a:r>
            <a:br>
              <a:rPr lang="pl-PL" sz="2400" dirty="0">
                <a:solidFill>
                  <a:schemeClr val="tx1"/>
                </a:solidFill>
                <a:effectLst/>
              </a:rPr>
            </a:br>
            <a:endParaRPr lang="pl-PL" sz="2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5690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D96781EA-FEA2-8D01-C5AB-2888444C7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62322"/>
          </a:xfrm>
        </p:spPr>
      </p:pic>
    </p:spTree>
    <p:extLst>
      <p:ext uri="{BB962C8B-B14F-4D97-AF65-F5344CB8AC3E}">
        <p14:creationId xmlns:p14="http://schemas.microsoft.com/office/powerpoint/2010/main" val="433848111"/>
      </p:ext>
    </p:extLst>
  </p:cSld>
  <p:clrMapOvr>
    <a:masterClrMapping/>
  </p:clrMapOvr>
  <p:transition spd="med"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sz="2000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650zł</a:t>
            </a:r>
          </a:p>
          <a:p>
            <a:pPr>
              <a:buNone/>
            </a:pPr>
            <a:r>
              <a:rPr lang="pl-PL" sz="2000" dirty="0"/>
              <a:t>Lokalizacja: 	Sołectwo Banino,</a:t>
            </a:r>
          </a:p>
          <a:p>
            <a:pPr>
              <a:buNone/>
            </a:pPr>
            <a:r>
              <a:rPr lang="pl-PL" sz="2000" dirty="0"/>
              <a:t>Uzasadnienie:</a:t>
            </a:r>
          </a:p>
          <a:p>
            <a:r>
              <a:rPr lang="pl-PL" sz="2000" dirty="0"/>
              <a:t>W dobie komputeryzacji strona internetowa jest najszybszym i najlepszym sposobem informowania i komunikowanie się z lokalną społecznością. </a:t>
            </a:r>
          </a:p>
          <a:p>
            <a:endParaRPr lang="pl-PL" sz="2000" dirty="0"/>
          </a:p>
          <a:p>
            <a:pPr marL="109728" indent="0" algn="ctr">
              <a:buNone/>
            </a:pPr>
            <a:endParaRPr lang="pl-PL" sz="9600" b="1" dirty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pl-PL" sz="4000" b="1" dirty="0">
                <a:solidFill>
                  <a:srgbClr val="FF0000"/>
                </a:solidFill>
                <a:hlinkClick r:id="rId2"/>
              </a:rPr>
              <a:t>www.radabanino.pl</a:t>
            </a:r>
            <a:endParaRPr lang="pl-PL" sz="4000" b="1" dirty="0">
              <a:solidFill>
                <a:srgbClr val="FF0000"/>
              </a:solidFill>
            </a:endParaRPr>
          </a:p>
          <a:p>
            <a:pPr marL="109728" indent="0" algn="ctr">
              <a:buNone/>
            </a:pPr>
            <a:r>
              <a:rPr lang="pl-PL" sz="3000" b="1" dirty="0">
                <a:solidFill>
                  <a:srgbClr val="FF0000"/>
                </a:solidFill>
              </a:rPr>
              <a:t>www.facebook.com/SolectwoBanino</a:t>
            </a:r>
            <a:endParaRPr lang="pl-PL" sz="3000" dirty="0"/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sz="2700" dirty="0"/>
            </a:br>
            <a:r>
              <a:rPr lang="pl-PL" sz="2700" dirty="0">
                <a:solidFill>
                  <a:schemeClr val="tx1"/>
                </a:solidFill>
              </a:rPr>
              <a:t>16. Koszty utrzymania strony internetowej </a:t>
            </a:r>
            <a:r>
              <a:rPr lang="pl-PL" sz="2700" dirty="0">
                <a:solidFill>
                  <a:srgbClr val="FF0000"/>
                </a:solidFill>
              </a:rPr>
              <a:t>www.radabanino.pl</a:t>
            </a:r>
            <a:br>
              <a:rPr lang="pl-PL" dirty="0"/>
            </a:br>
            <a:endParaRPr lang="pl-PL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3242632"/>
            <a:ext cx="3600399" cy="15318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000" b="1" dirty="0"/>
              <a:t>Koszt przedsięwzięcia: </a:t>
            </a:r>
            <a:r>
              <a:rPr lang="pl-PL" sz="2000" b="1" dirty="0">
                <a:solidFill>
                  <a:srgbClr val="FF0000"/>
                </a:solidFill>
              </a:rPr>
              <a:t>818,97 zł</a:t>
            </a:r>
          </a:p>
          <a:p>
            <a:pPr marL="109728" indent="0">
              <a:buNone/>
            </a:pPr>
            <a:r>
              <a:rPr lang="pl-PL" sz="2000" b="1" dirty="0"/>
              <a:t>Lokalizacja: </a:t>
            </a:r>
            <a:r>
              <a:rPr lang="pl-PL" sz="2000" dirty="0"/>
              <a:t>Sołectwo Banino, ul. Lotnicza</a:t>
            </a:r>
          </a:p>
          <a:p>
            <a:pPr marL="109728" indent="0">
              <a:buNone/>
            </a:pPr>
            <a:r>
              <a:rPr lang="pl-PL" sz="2000" b="1" dirty="0"/>
              <a:t>UZASADNIENIE:</a:t>
            </a:r>
          </a:p>
          <a:p>
            <a:pPr marL="109728" indent="0">
              <a:buNone/>
            </a:pPr>
            <a:r>
              <a:rPr lang="pl-PL" sz="2000" b="1" dirty="0"/>
              <a:t>- </a:t>
            </a:r>
            <a:r>
              <a:rPr lang="pl-PL" sz="2000" dirty="0"/>
              <a:t>Wsparcie biblioteki w Baninie na wniosek mieszkańców poprzez zakup książek..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400" dirty="0">
                <a:solidFill>
                  <a:schemeClr val="tx1"/>
                </a:solidFill>
                <a:effectLst/>
              </a:rPr>
              <a:t>17. Zakup książek do Biblioteki Samorządowej filia Banino.</a:t>
            </a:r>
          </a:p>
        </p:txBody>
      </p:sp>
    </p:spTree>
    <p:extLst>
      <p:ext uri="{BB962C8B-B14F-4D97-AF65-F5344CB8AC3E}">
        <p14:creationId xmlns:p14="http://schemas.microsoft.com/office/powerpoint/2010/main" val="279790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r>
              <a:rPr lang="pl-PL" sz="4400" dirty="0"/>
              <a:t>DZIĘKUJEMY ZA UWAGĘ</a:t>
            </a:r>
          </a:p>
          <a:p>
            <a:pPr algn="ctr">
              <a:buNone/>
            </a:pPr>
            <a:endParaRPr lang="pl-PL" sz="4400" dirty="0"/>
          </a:p>
          <a:p>
            <a:pPr algn="ctr">
              <a:buNone/>
            </a:pPr>
            <a:r>
              <a:rPr lang="pl-PL" sz="4400" dirty="0"/>
              <a:t>PYTANIA??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29600" cy="1143000"/>
          </a:xfrm>
        </p:spPr>
        <p:txBody>
          <a:bodyPr/>
          <a:lstStyle/>
          <a:p>
            <a:pPr algn="ctr"/>
            <a:r>
              <a:rPr lang="pl-PL" dirty="0"/>
              <a:t>KONIEC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AC722411-9471-3EB6-F74E-29EAB359C2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25667"/>
      </p:ext>
    </p:extLst>
  </p:cSld>
  <p:clrMapOvr>
    <a:masterClrMapping/>
  </p:clrMapOvr>
  <p:transition spd="med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65807" y="3212976"/>
            <a:ext cx="8229600" cy="2952328"/>
          </a:xfrm>
        </p:spPr>
        <p:txBody>
          <a:bodyPr>
            <a:normAutofit fontScale="32500" lnSpcReduction="20000"/>
          </a:bodyPr>
          <a:lstStyle/>
          <a:p>
            <a:pPr marL="109728" indent="0" algn="ctr">
              <a:buNone/>
            </a:pPr>
            <a:endParaRPr lang="pl-PL" sz="6600" b="1" dirty="0">
              <a:solidFill>
                <a:srgbClr val="FF0000"/>
              </a:solidFill>
              <a:hlinkClick r:id="rId2"/>
            </a:endParaRPr>
          </a:p>
          <a:p>
            <a:pPr marL="109728" indent="0" algn="ctr">
              <a:buNone/>
            </a:pPr>
            <a:r>
              <a:rPr lang="pl-PL" sz="6700" b="1" dirty="0">
                <a:hlinkClick r:id="rId2"/>
              </a:rPr>
              <a:t>soltysbanino@wp.pl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>
                <a:hlinkClick r:id="rId3"/>
              </a:rPr>
              <a:t>solectwobanino@wp.pl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>
                <a:hlinkClick r:id="rId4"/>
              </a:rPr>
              <a:t>www.radabanino.pl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>
                <a:hlinkClick r:id="rId5"/>
              </a:rPr>
              <a:t>www.facebook/solectwobanino.pl</a:t>
            </a:r>
            <a:endParaRPr lang="pl-PL" sz="6700" b="1" dirty="0"/>
          </a:p>
          <a:p>
            <a:pPr marL="109728" indent="0" algn="ctr">
              <a:buNone/>
            </a:pPr>
            <a:endParaRPr lang="pl-PL" sz="6500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32656"/>
            <a:ext cx="5491300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2340</TotalTime>
  <Words>1143</Words>
  <Application>Microsoft Office PowerPoint</Application>
  <PresentationFormat>Pokaz na ekranie (4:3)</PresentationFormat>
  <Paragraphs>176</Paragraphs>
  <Slides>27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6" baseType="lpstr">
      <vt:lpstr>Arial</vt:lpstr>
      <vt:lpstr>Arial Black</vt:lpstr>
      <vt:lpstr>Calibri</vt:lpstr>
      <vt:lpstr>Comic Sans MS</vt:lpstr>
      <vt:lpstr>Lucida Sans Unicode</vt:lpstr>
      <vt:lpstr>Verdana</vt:lpstr>
      <vt:lpstr>Wingdings 2</vt:lpstr>
      <vt:lpstr>Wingdings 3</vt:lpstr>
      <vt:lpstr>Hol</vt:lpstr>
      <vt:lpstr>           WNIOSEK o przyznanie środków z funduszu sołeckiego na 2023r.  </vt:lpstr>
      <vt:lpstr>Prezentacja programu PowerPoint</vt:lpstr>
      <vt:lpstr> Wnioski Rady Sołeckiej do budżetu Gminy Żukowo na rok 2023.</vt:lpstr>
      <vt:lpstr>Prezentacja programu PowerPoint</vt:lpstr>
      <vt:lpstr>WSPÓLNY WNIOSEK RADY SOŁECKIEJ I MIESZKAŃCÓW SOŁECTWA BANINO  O PRZYZNANIE ŚRODKÓW  Z FUNDUSZU SOŁECKIEGO NA ROK 2023</vt:lpstr>
      <vt:lpstr>Prezentacja programu PowerPoint</vt:lpstr>
      <vt:lpstr>1. Kompleksowa budowa ciągu pieszo-rowerowego na ulicy Źródlanej.</vt:lpstr>
      <vt:lpstr>2. Zakup i ułożenie płyt YOMB na ulicy Sosnowej</vt:lpstr>
      <vt:lpstr>3. Zakup i ułożenie płyt YOMB na skrzyżowaniu ulic Gwiezdna/Szczęśliwa 100 mb</vt:lpstr>
      <vt:lpstr>4. Zakup i montaż 3  opraw świetlnych wraz z słupami na ul. Różanej zgodnie z istniejącym projektem. </vt:lpstr>
      <vt:lpstr>5. Zakup i montaż 3 opraw świetlnych wraz z słupami na ul. Miodowej/Miedzianej zgodnie z istniejącym projektem </vt:lpstr>
      <vt:lpstr>6. Zakup i montaż 2  opraw świetlnych wraz z słupami na ul. Kalinowej zgodnie z istniejącym projektem. </vt:lpstr>
      <vt:lpstr>7. Zakup i montaż 2  opraw świetlnych wraz z słupami na ul. Głogowej zgodnie z istniejącym projektem. </vt:lpstr>
      <vt:lpstr>8. Zakup i montaż 3  opraw świetlnych wraz z słupami na ul. Ogrodowej zgodnie z istniejącym projektem. </vt:lpstr>
      <vt:lpstr>9. Zakup i montaż 3  opraw świetlnych wraz z słupami na ul. Radosnej zgodnie z istniejącym projektem. </vt:lpstr>
      <vt:lpstr>10. Zakup i montaż 2  opraw świetlnych wraz z słupami na ul. Letniej zgodnie z istniejącym projektem. </vt:lpstr>
      <vt:lpstr>11. Wykonanie projektu oświetlenia na ulicy Wodnika</vt:lpstr>
      <vt:lpstr>12. Zakup, montaż i wszystkie prace związane z wykonaniem monitoringu placu zabaw na ulicy Klonowej.  2 sztuki kamer obrotowych. </vt:lpstr>
      <vt:lpstr>13. Zakup, montaż i wszystkie prace związane z wykonaniem monitoringu terenu rekreacyjno-sportowego na ulicy Księżycowej. 3 sztuki kamer obrotowych.</vt:lpstr>
      <vt:lpstr>14. Zakup, montaż i wszystkie prace związane z wykonaniem zjeżdżalni skarpowej wraz ze ściankami do wspinaczki.</vt:lpstr>
      <vt:lpstr> 15. Zakup sprzętu służącego poprawie bezpieczeństwa i ochronie przeciwpożarowej mieszkańców:   - Ubranie specjalne ROSENBAUER FIRE MAX 3 – szt. 2  - Prądownica ROSENBAUER 100 EN z łamanym przegubem – szt. 3 - Prądownica wysokociśnieniowa wodno-pianowa TIPSA BLUE DEVIL 1560 </vt:lpstr>
      <vt:lpstr>Prezentacja programu PowerPoint</vt:lpstr>
      <vt:lpstr> 16. Koszty utrzymania strony internetowej www.radabanino.pl </vt:lpstr>
      <vt:lpstr>17. Zakup książek do Biblioteki Samorządowej filia Banino.</vt:lpstr>
      <vt:lpstr>KONIEC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WNIOSEK o przyznanie środków z funduszu sołeckiego na 2016r.</dc:title>
  <dc:creator>KOZA</dc:creator>
  <cp:lastModifiedBy>Wojciech KOZA-ZATOŃSKI</cp:lastModifiedBy>
  <cp:revision>193</cp:revision>
  <dcterms:created xsi:type="dcterms:W3CDTF">2015-09-23T18:28:55Z</dcterms:created>
  <dcterms:modified xsi:type="dcterms:W3CDTF">2022-09-19T11:41:41Z</dcterms:modified>
</cp:coreProperties>
</file>