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3"/>
  </p:notesMasterIdLst>
  <p:sldIdLst>
    <p:sldId id="256" r:id="rId2"/>
    <p:sldId id="280" r:id="rId3"/>
    <p:sldId id="258" r:id="rId4"/>
    <p:sldId id="319" r:id="rId5"/>
    <p:sldId id="279" r:id="rId6"/>
    <p:sldId id="318" r:id="rId7"/>
    <p:sldId id="315" r:id="rId8"/>
    <p:sldId id="323" r:id="rId9"/>
    <p:sldId id="281" r:id="rId10"/>
    <p:sldId id="320" r:id="rId11"/>
    <p:sldId id="317" r:id="rId12"/>
    <p:sldId id="321" r:id="rId13"/>
    <p:sldId id="300" r:id="rId14"/>
    <p:sldId id="308" r:id="rId15"/>
    <p:sldId id="309" r:id="rId16"/>
    <p:sldId id="322" r:id="rId17"/>
    <p:sldId id="290" r:id="rId18"/>
    <p:sldId id="294" r:id="rId19"/>
    <p:sldId id="301" r:id="rId20"/>
    <p:sldId id="295" r:id="rId21"/>
    <p:sldId id="312" r:id="rId22"/>
    <p:sldId id="316" r:id="rId23"/>
    <p:sldId id="261" r:id="rId24"/>
    <p:sldId id="274" r:id="rId25"/>
    <p:sldId id="314" r:id="rId26"/>
    <p:sldId id="304" r:id="rId27"/>
    <p:sldId id="305" r:id="rId28"/>
    <p:sldId id="306" r:id="rId29"/>
    <p:sldId id="307" r:id="rId30"/>
    <p:sldId id="324" r:id="rId31"/>
    <p:sldId id="298" r:id="rId32"/>
  </p:sldIdLst>
  <p:sldSz cx="9144000" cy="5143500" type="screen16x9"/>
  <p:notesSz cx="6858000" cy="9144000"/>
  <p:defaultTextStyle>
    <a:lvl1pPr marL="0" algn="l" rtl="0" latinLnBrk="0">
      <a:defRPr lang="pl-PL" sz="1800" kern="1200">
        <a:solidFill>
          <a:schemeClr val="tx1"/>
        </a:solidFill>
        <a:latin typeface="+mn-lt"/>
        <a:ea typeface="+mn-ea"/>
        <a:cs typeface="+mn-cs"/>
      </a:defRPr>
    </a:lvl1pPr>
    <a:lvl2pPr marL="457200" algn="l" rtl="0" latinLnBrk="0">
      <a:defRPr lang="pl-PL" sz="1800" kern="1200">
        <a:solidFill>
          <a:schemeClr val="tx1"/>
        </a:solidFill>
        <a:latin typeface="+mn-lt"/>
        <a:ea typeface="+mn-ea"/>
        <a:cs typeface="+mn-cs"/>
      </a:defRPr>
    </a:lvl2pPr>
    <a:lvl3pPr marL="914400" algn="l" rtl="0" latinLnBrk="0">
      <a:defRPr lang="pl-PL" sz="1800" kern="1200">
        <a:solidFill>
          <a:schemeClr val="tx1"/>
        </a:solidFill>
        <a:latin typeface="+mn-lt"/>
        <a:ea typeface="+mn-ea"/>
        <a:cs typeface="+mn-cs"/>
      </a:defRPr>
    </a:lvl3pPr>
    <a:lvl4pPr marL="1371600" algn="l" rtl="0" latinLnBrk="0">
      <a:defRPr lang="pl-PL" sz="1800" kern="1200">
        <a:solidFill>
          <a:schemeClr val="tx1"/>
        </a:solidFill>
        <a:latin typeface="+mn-lt"/>
        <a:ea typeface="+mn-ea"/>
        <a:cs typeface="+mn-cs"/>
      </a:defRPr>
    </a:lvl4pPr>
    <a:lvl5pPr marL="1828800" algn="l" rtl="0" latinLnBrk="0">
      <a:defRPr lang="pl-PL" sz="1800" kern="1200">
        <a:solidFill>
          <a:schemeClr val="tx1"/>
        </a:solidFill>
        <a:latin typeface="+mn-lt"/>
        <a:ea typeface="+mn-ea"/>
        <a:cs typeface="+mn-cs"/>
      </a:defRPr>
    </a:lvl5pPr>
    <a:lvl6pPr marL="2286000" algn="l" rtl="0" latinLnBrk="0">
      <a:defRPr lang="pl-PL" sz="1800" kern="1200">
        <a:solidFill>
          <a:schemeClr val="tx1"/>
        </a:solidFill>
        <a:latin typeface="+mn-lt"/>
        <a:ea typeface="+mn-ea"/>
        <a:cs typeface="+mn-cs"/>
      </a:defRPr>
    </a:lvl6pPr>
    <a:lvl7pPr marL="2743200" algn="l" rtl="0" latinLnBrk="0">
      <a:defRPr lang="pl-PL" sz="1800" kern="1200">
        <a:solidFill>
          <a:schemeClr val="tx1"/>
        </a:solidFill>
        <a:latin typeface="+mn-lt"/>
        <a:ea typeface="+mn-ea"/>
        <a:cs typeface="+mn-cs"/>
      </a:defRPr>
    </a:lvl7pPr>
    <a:lvl8pPr marL="3200400" algn="l" rtl="0" latinLnBrk="0">
      <a:defRPr lang="pl-PL" sz="1800" kern="1200">
        <a:solidFill>
          <a:schemeClr val="tx1"/>
        </a:solidFill>
        <a:latin typeface="+mn-lt"/>
        <a:ea typeface="+mn-ea"/>
        <a:cs typeface="+mn-cs"/>
      </a:defRPr>
    </a:lvl8pPr>
    <a:lvl9pPr marL="3657600" algn="l" rtl="0" latinLnBrk="0">
      <a:defRPr lang="pl-PL"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30" autoAdjust="0"/>
    <p:restoredTop sz="87621" autoAdjust="0"/>
  </p:normalViewPr>
  <p:slideViewPr>
    <p:cSldViewPr>
      <p:cViewPr varScale="1">
        <p:scale>
          <a:sx n="84" d="100"/>
          <a:sy n="84" d="100"/>
        </p:scale>
        <p:origin x="888" y="7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latinLnBrk="0">
              <a:defRPr lang="pl-PL" sz="1200"/>
            </a:lvl1pPr>
            <a:extLst/>
          </a:lstStyle>
          <a:p>
            <a:endParaRPr lang="pl-PL"/>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latinLnBrk="0">
              <a:defRPr lang="pl-PL" sz="1200"/>
            </a:lvl1pPr>
            <a:extLst/>
          </a:lstStyle>
          <a:p>
            <a:fld id="{A8ADFD5B-A66C-449C-B6E8-FB716D07777D}" type="datetimeFigureOut">
              <a:rPr lang="cs-CZ"/>
              <a:pPr/>
              <a:t>16.02.2023</a:t>
            </a:fld>
            <a:endParaRPr lang="pl-PL"/>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pl-PL"/>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latinLnBrk="0">
              <a:defRPr lang="pl-PL" sz="1200"/>
            </a:lvl1pPr>
            <a:extLst/>
          </a:lstStyle>
          <a:p>
            <a:endParaRPr lang="pl-P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latinLnBrk="0">
              <a:defRPr lang="pl-PL" sz="1200"/>
            </a:lvl1pPr>
            <a:extLst/>
          </a:lstStyle>
          <a:p>
            <a:fld id="{CA5D3BF3-D352-46FC-8343-31F56E6730EA}" type="slidenum">
              <a:rPr/>
              <a:pPr/>
              <a:t>‹#›</a:t>
            </a:fld>
            <a:endParaRPr lang="pl-PL"/>
          </a:p>
        </p:txBody>
      </p:sp>
    </p:spTree>
    <p:extLst>
      <p:ext uri="{BB962C8B-B14F-4D97-AF65-F5344CB8AC3E}">
        <p14:creationId xmlns:p14="http://schemas.microsoft.com/office/powerpoint/2010/main" val="1084417629"/>
      </p:ext>
    </p:extLst>
  </p:cSld>
  <p:clrMap bg1="lt1" tx1="dk1" bg2="lt2" tx2="dk2" accent1="accent1" accent2="accent2" accent3="accent3" accent4="accent4" accent5="accent5" accent6="accent6" hlink="hlink" folHlink="folHlink"/>
  <p:notesStyle>
    <a:lvl1pPr marL="0" algn="l" rtl="0" latinLnBrk="0">
      <a:defRPr lang="pl-PL" sz="1200" kern="1200">
        <a:solidFill>
          <a:schemeClr val="tx1"/>
        </a:solidFill>
        <a:latin typeface="+mn-lt"/>
        <a:ea typeface="+mn-ea"/>
        <a:cs typeface="+mn-cs"/>
      </a:defRPr>
    </a:lvl1pPr>
    <a:lvl2pPr marL="457200" algn="l" rtl="0" latinLnBrk="0">
      <a:defRPr lang="pl-PL" sz="1200" kern="1200">
        <a:solidFill>
          <a:schemeClr val="tx1"/>
        </a:solidFill>
        <a:latin typeface="+mn-lt"/>
        <a:ea typeface="+mn-ea"/>
        <a:cs typeface="+mn-cs"/>
      </a:defRPr>
    </a:lvl2pPr>
    <a:lvl3pPr marL="914400" algn="l" rtl="0" latinLnBrk="0">
      <a:defRPr lang="pl-PL" sz="1200" kern="1200">
        <a:solidFill>
          <a:schemeClr val="tx1"/>
        </a:solidFill>
        <a:latin typeface="+mn-lt"/>
        <a:ea typeface="+mn-ea"/>
        <a:cs typeface="+mn-cs"/>
      </a:defRPr>
    </a:lvl3pPr>
    <a:lvl4pPr marL="1371600" algn="l" rtl="0" latinLnBrk="0">
      <a:defRPr lang="pl-PL" sz="1200" kern="1200">
        <a:solidFill>
          <a:schemeClr val="tx1"/>
        </a:solidFill>
        <a:latin typeface="+mn-lt"/>
        <a:ea typeface="+mn-ea"/>
        <a:cs typeface="+mn-cs"/>
      </a:defRPr>
    </a:lvl4pPr>
    <a:lvl5pPr marL="1828800" algn="l" rtl="0" latinLnBrk="0">
      <a:defRPr lang="pl-PL" sz="1200" kern="1200">
        <a:solidFill>
          <a:schemeClr val="tx1"/>
        </a:solidFill>
        <a:latin typeface="+mn-lt"/>
        <a:ea typeface="+mn-ea"/>
        <a:cs typeface="+mn-cs"/>
      </a:defRPr>
    </a:lvl5pPr>
    <a:lvl6pPr marL="2286000" algn="l" rtl="0" latinLnBrk="0">
      <a:defRPr lang="pl-PL" sz="1200" kern="1200">
        <a:solidFill>
          <a:schemeClr val="tx1"/>
        </a:solidFill>
        <a:latin typeface="+mn-lt"/>
        <a:ea typeface="+mn-ea"/>
        <a:cs typeface="+mn-cs"/>
      </a:defRPr>
    </a:lvl6pPr>
    <a:lvl7pPr marL="2743200" algn="l" rtl="0" latinLnBrk="0">
      <a:defRPr lang="pl-PL" sz="1200" kern="1200">
        <a:solidFill>
          <a:schemeClr val="tx1"/>
        </a:solidFill>
        <a:latin typeface="+mn-lt"/>
        <a:ea typeface="+mn-ea"/>
        <a:cs typeface="+mn-cs"/>
      </a:defRPr>
    </a:lvl7pPr>
    <a:lvl8pPr marL="3200400" algn="l" rtl="0" latinLnBrk="0">
      <a:defRPr lang="pl-PL" sz="1200" kern="1200">
        <a:solidFill>
          <a:schemeClr val="tx1"/>
        </a:solidFill>
        <a:latin typeface="+mn-lt"/>
        <a:ea typeface="+mn-ea"/>
        <a:cs typeface="+mn-cs"/>
      </a:defRPr>
    </a:lvl8pPr>
    <a:lvl9pPr marL="3657600" algn="l" rtl="0" latinLnBrk="0">
      <a:defRPr lang="pl-PL"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a:t>
            </a:fld>
            <a:endParaRPr lang="pl-P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a:t>
            </a:fld>
            <a:endParaRPr lang="pl-P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5</a:t>
            </a:fld>
            <a:endParaRPr lang="pl-P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7</a:t>
            </a:fld>
            <a:endParaRPr lang="pl-PL"/>
          </a:p>
        </p:txBody>
      </p:sp>
    </p:spTree>
    <p:extLst>
      <p:ext uri="{BB962C8B-B14F-4D97-AF65-F5344CB8AC3E}">
        <p14:creationId xmlns:p14="http://schemas.microsoft.com/office/powerpoint/2010/main" val="34186489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9</a:t>
            </a:fld>
            <a:endParaRPr lang="pl-P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11</a:t>
            </a:fld>
            <a:endParaRPr lang="pl-PL"/>
          </a:p>
        </p:txBody>
      </p:sp>
    </p:spTree>
    <p:extLst>
      <p:ext uri="{BB962C8B-B14F-4D97-AF65-F5344CB8AC3E}">
        <p14:creationId xmlns:p14="http://schemas.microsoft.com/office/powerpoint/2010/main" val="2588175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13</a:t>
            </a:fld>
            <a:endParaRPr lang="pl-PL"/>
          </a:p>
        </p:txBody>
      </p:sp>
    </p:spTree>
    <p:extLst>
      <p:ext uri="{BB962C8B-B14F-4D97-AF65-F5344CB8AC3E}">
        <p14:creationId xmlns:p14="http://schemas.microsoft.com/office/powerpoint/2010/main" val="2832803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14</a:t>
            </a:fld>
            <a:endParaRPr lang="pl-PL"/>
          </a:p>
        </p:txBody>
      </p:sp>
    </p:spTree>
    <p:extLst>
      <p:ext uri="{BB962C8B-B14F-4D97-AF65-F5344CB8AC3E}">
        <p14:creationId xmlns:p14="http://schemas.microsoft.com/office/powerpoint/2010/main" val="3903970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15</a:t>
            </a:fld>
            <a:endParaRPr lang="pl-PL"/>
          </a:p>
        </p:txBody>
      </p:sp>
    </p:spTree>
    <p:extLst>
      <p:ext uri="{BB962C8B-B14F-4D97-AF65-F5344CB8AC3E}">
        <p14:creationId xmlns:p14="http://schemas.microsoft.com/office/powerpoint/2010/main" val="3486994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17</a:t>
            </a:fld>
            <a:endParaRPr lang="pl-P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18</a:t>
            </a:fld>
            <a:endParaRPr lang="pl-P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19</a:t>
            </a:fld>
            <a:endParaRPr lang="pl-PL"/>
          </a:p>
        </p:txBody>
      </p:sp>
    </p:spTree>
    <p:extLst>
      <p:ext uri="{BB962C8B-B14F-4D97-AF65-F5344CB8AC3E}">
        <p14:creationId xmlns:p14="http://schemas.microsoft.com/office/powerpoint/2010/main" val="612306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20</a:t>
            </a:fld>
            <a:endParaRPr lang="pl-P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21</a:t>
            </a:fld>
            <a:endParaRPr lang="pl-PL"/>
          </a:p>
        </p:txBody>
      </p:sp>
    </p:spTree>
    <p:extLst>
      <p:ext uri="{BB962C8B-B14F-4D97-AF65-F5344CB8AC3E}">
        <p14:creationId xmlns:p14="http://schemas.microsoft.com/office/powerpoint/2010/main" val="3153596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dirty="0"/>
          </a:p>
        </p:txBody>
      </p:sp>
      <p:sp>
        <p:nvSpPr>
          <p:cNvPr id="4" name="Rectangle 3"/>
          <p:cNvSpPr>
            <a:spLocks noGrp="1"/>
          </p:cNvSpPr>
          <p:nvPr>
            <p:ph type="sldNum" sz="quarter" idx="10"/>
          </p:nvPr>
        </p:nvSpPr>
        <p:spPr/>
        <p:txBody>
          <a:bodyPr/>
          <a:lstStyle/>
          <a:p>
            <a:fld id="{CA5D3BF3-D352-46FC-8343-31F56E6730EA}" type="slidenum">
              <a:rPr lang="pl-PL" smtClean="0"/>
              <a:pPr/>
              <a:t>22</a:t>
            </a:fld>
            <a:endParaRPr lang="pl-PL"/>
          </a:p>
        </p:txBody>
      </p:sp>
    </p:spTree>
    <p:extLst>
      <p:ext uri="{BB962C8B-B14F-4D97-AF65-F5344CB8AC3E}">
        <p14:creationId xmlns:p14="http://schemas.microsoft.com/office/powerpoint/2010/main" val="1591302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23</a:t>
            </a:fld>
            <a:endParaRPr lang="pl-PL"/>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24</a:t>
            </a:fld>
            <a:endParaRPr lang="pl-PL"/>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25</a:t>
            </a:fld>
            <a:endParaRPr lang="pl-PL"/>
          </a:p>
        </p:txBody>
      </p:sp>
    </p:spTree>
    <p:extLst>
      <p:ext uri="{BB962C8B-B14F-4D97-AF65-F5344CB8AC3E}">
        <p14:creationId xmlns:p14="http://schemas.microsoft.com/office/powerpoint/2010/main" val="3973844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26</a:t>
            </a:fld>
            <a:endParaRPr lang="pl-PL"/>
          </a:p>
        </p:txBody>
      </p:sp>
    </p:spTree>
    <p:extLst>
      <p:ext uri="{BB962C8B-B14F-4D97-AF65-F5344CB8AC3E}">
        <p14:creationId xmlns:p14="http://schemas.microsoft.com/office/powerpoint/2010/main" val="41831207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27</a:t>
            </a:fld>
            <a:endParaRPr lang="pl-PL"/>
          </a:p>
        </p:txBody>
      </p:sp>
    </p:spTree>
    <p:extLst>
      <p:ext uri="{BB962C8B-B14F-4D97-AF65-F5344CB8AC3E}">
        <p14:creationId xmlns:p14="http://schemas.microsoft.com/office/powerpoint/2010/main" val="3217841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28</a:t>
            </a:fld>
            <a:endParaRPr lang="pl-PL"/>
          </a:p>
        </p:txBody>
      </p:sp>
    </p:spTree>
    <p:extLst>
      <p:ext uri="{BB962C8B-B14F-4D97-AF65-F5344CB8AC3E}">
        <p14:creationId xmlns:p14="http://schemas.microsoft.com/office/powerpoint/2010/main" val="19308271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29</a:t>
            </a:fld>
            <a:endParaRPr lang="pl-PL"/>
          </a:p>
        </p:txBody>
      </p:sp>
    </p:spTree>
    <p:extLst>
      <p:ext uri="{BB962C8B-B14F-4D97-AF65-F5344CB8AC3E}">
        <p14:creationId xmlns:p14="http://schemas.microsoft.com/office/powerpoint/2010/main" val="1745445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pl-PL"/>
          </a:p>
        </p:txBody>
      </p:sp>
      <p:sp>
        <p:nvSpPr>
          <p:cNvPr id="4" name="Rectangle 3"/>
          <p:cNvSpPr>
            <a:spLocks noGrp="1"/>
          </p:cNvSpPr>
          <p:nvPr>
            <p:ph type="sldNum" sz="quarter" idx="10"/>
          </p:nvPr>
        </p:nvSpPr>
        <p:spPr/>
        <p:txBody>
          <a:bodyPr/>
          <a:lstStyle/>
          <a:p>
            <a:fld id="{CA5D3BF3-D352-46FC-8343-31F56E6730EA}" type="slidenum">
              <a:rPr lang="pl-PL" smtClean="0"/>
              <a:pPr/>
              <a:t>31</a:t>
            </a:fld>
            <a:endParaRPr lang="pl-P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Slajd tytułowy">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Subtitle 8"/>
          <p:cNvSpPr>
            <a:spLocks noGrp="1"/>
          </p:cNvSpPr>
          <p:nvPr>
            <p:ph type="subTitle" idx="1"/>
          </p:nvPr>
        </p:nvSpPr>
        <p:spPr>
          <a:xfrm>
            <a:off x="2362200" y="4537528"/>
            <a:ext cx="6515100" cy="514350"/>
          </a:xfrm>
        </p:spPr>
        <p:txBody>
          <a:bodyPr anchor="ctr"/>
          <a:lstStyle>
            <a:lvl1pPr marL="0" indent="0" algn="l" eaLnBrk="1" latinLnBrk="0" hangingPunct="1">
              <a:buNone/>
              <a:defRPr kumimoji="0" lang="pl-PL"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kumimoji="0" lang="pl-PL"/>
              <a:t>Kliknij, aby edytować styl wzorca podtytułu</a:t>
            </a:r>
            <a:endParaRPr kumimoji="0"/>
          </a:p>
        </p:txBody>
      </p:sp>
      <p:sp>
        <p:nvSpPr>
          <p:cNvPr id="28" name="Date Placeholder 27"/>
          <p:cNvSpPr>
            <a:spLocks noGrp="1"/>
          </p:cNvSpPr>
          <p:nvPr>
            <p:ph type="dt" sz="half" idx="10"/>
          </p:nvPr>
        </p:nvSpPr>
        <p:spPr>
          <a:xfrm>
            <a:off x="76200" y="4551524"/>
            <a:ext cx="2057400" cy="514350"/>
          </a:xfrm>
        </p:spPr>
        <p:txBody>
          <a:bodyPr>
            <a:noAutofit/>
          </a:bodyPr>
          <a:lstStyle>
            <a:lvl1pPr algn="ctr" eaLnBrk="1" latinLnBrk="0" hangingPunct="1">
              <a:defRPr kumimoji="0" lang="pl-PL" sz="2000">
                <a:solidFill>
                  <a:srgbClr val="FFFFFF"/>
                </a:solidFill>
              </a:defRPr>
            </a:lvl1pPr>
            <a:extLst/>
          </a:lstStyle>
          <a:p>
            <a:pPr algn="ctr"/>
            <a:fld id="{047E157E-8DCB-4F70-A0AF-5EB586A91DD4}" type="datetime1">
              <a:rPr kumimoji="0" lang="pl-PL">
                <a:solidFill>
                  <a:srgbClr val="FFFFFF"/>
                </a:solidFill>
              </a:rPr>
              <a:pPr algn="ctr"/>
              <a:t>16.02.2023</a:t>
            </a:fld>
            <a:endParaRPr kumimoji="0" lang="pl-PL" sz="200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eaLnBrk="1" latinLnBrk="0" hangingPunct="1">
              <a:defRPr kumimoji="0" lang="pl-PL">
                <a:solidFill>
                  <a:schemeClr val="tx2"/>
                </a:solidFill>
              </a:defRPr>
            </a:lvl1pPr>
            <a:extLst/>
          </a:lstStyle>
          <a:p>
            <a:pPr algn="r"/>
            <a:endParaRPr kumimoji="0" lang="pl-PL">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lang="pl-PL">
                <a:solidFill>
                  <a:schemeClr val="tx2"/>
                </a:solidFill>
              </a:defRPr>
            </a:lvl1pPr>
            <a:extLst/>
          </a:lstStyle>
          <a:p>
            <a:fld id="{8F82E0A0-C266-4798-8C8F-B9F91E9DA37E}" type="slidenum">
              <a:rPr kumimoji="0" lang="pl-PL">
                <a:solidFill>
                  <a:schemeClr val="tx2"/>
                </a:solidFill>
              </a:rPr>
              <a:pPr/>
              <a:t>‹#›</a:t>
            </a:fld>
            <a:endParaRPr kumimoji="0" lang="pl-PL">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eaLnBrk="1" latinLnBrk="0" hangingPunct="1">
              <a:defRPr kumimoji="0" lang="pl-PL" cap="all" baseline="0"/>
            </a:lvl1pPr>
            <a:extLst/>
          </a:lstStyle>
          <a:p>
            <a:pPr eaLnBrk="1" latinLnBrk="0" hangingPunct="1"/>
            <a:r>
              <a:rPr kumimoji="0" lang="pl-PL"/>
              <a:t>Kliknij, aby edyt. styl wz. tyt.</a:t>
            </a:r>
            <a:endParaRPr kumimoji="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Układ niestandardowy">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0" hangingPunct="1"/>
            <a:r>
              <a:rPr kumimoji="0" lang="pl-PL"/>
              <a:t>Kliknij, aby edyt. styl wz. tyt.</a:t>
            </a:r>
            <a:endParaRPr kumimoji="0"/>
          </a:p>
        </p:txBody>
      </p:sp>
      <p:sp>
        <p:nvSpPr>
          <p:cNvPr id="3" name="Rectangle 2"/>
          <p:cNvSpPr>
            <a:spLocks noGrp="1"/>
          </p:cNvSpPr>
          <p:nvPr>
            <p:ph type="dt" sz="half" idx="10"/>
          </p:nvPr>
        </p:nvSpPr>
        <p:spPr/>
        <p:txBody>
          <a:bodyPr/>
          <a:lstStyle/>
          <a:p>
            <a:fld id="{E4606EA6-EFEA-4C30-9264-4F9291A5780D}" type="datetime1">
              <a:rPr kumimoji="0" lang="cs-CZ"/>
              <a:pPr/>
              <a:t>16.02.2023</a:t>
            </a:fld>
            <a:endParaRPr kumimoji="0" lang="pl-PL"/>
          </a:p>
        </p:txBody>
      </p:sp>
      <p:sp>
        <p:nvSpPr>
          <p:cNvPr id="4" name="Rectangle 3"/>
          <p:cNvSpPr>
            <a:spLocks noGrp="1"/>
          </p:cNvSpPr>
          <p:nvPr>
            <p:ph type="ftr" sz="quarter" idx="11"/>
          </p:nvPr>
        </p:nvSpPr>
        <p:spPr/>
        <p:txBody>
          <a:bodyPr/>
          <a:lstStyle/>
          <a:p>
            <a:endParaRPr kumimoji="0" lang="pl-PL"/>
          </a:p>
        </p:txBody>
      </p:sp>
      <p:sp>
        <p:nvSpPr>
          <p:cNvPr id="5" name="Rectangle 4"/>
          <p:cNvSpPr>
            <a:spLocks noGrp="1"/>
          </p:cNvSpPr>
          <p:nvPr>
            <p:ph type="sldNum" sz="quarter" idx="12"/>
          </p:nvPr>
        </p:nvSpPr>
        <p:spPr/>
        <p:txBody>
          <a:bodyPr/>
          <a:lstStyle/>
          <a:p>
            <a:pPr algn="ctr"/>
            <a:fld id="{8F82E0A0-C266-4798-8C8F-B9F91E9DA37E}" type="slidenum">
              <a:rPr kumimoji="0" lang="pl-PL" sz="1400" b="1">
                <a:solidFill>
                  <a:srgbClr val="FFFFFF"/>
                </a:solidFill>
              </a:rPr>
              <a:pPr algn="ctr"/>
              <a:t>‹#›</a:t>
            </a:fld>
            <a:endParaRPr kumimoji="0" lang="pl-PL"/>
          </a:p>
        </p:txBody>
      </p:sp>
      <p:sp>
        <p:nvSpPr>
          <p:cNvPr id="7" name="Rectangle 6"/>
          <p:cNvSpPr>
            <a:spLocks noGrp="1"/>
          </p:cNvSpPr>
          <p:nvPr>
            <p:ph sz="quarter" idx="13"/>
          </p:nvPr>
        </p:nvSpPr>
        <p:spPr>
          <a:xfrm>
            <a:off x="609600" y="1352550"/>
            <a:ext cx="8153400" cy="32766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eaLnBrk="1" latinLnBrk="0" hangingPunct="1">
              <a:buNone/>
              <a:defRPr kumimoji="0" lang="pl-PL" sz="2800">
                <a:solidFill>
                  <a:schemeClr val="tx2"/>
                </a:solidFill>
              </a:defRPr>
            </a:lvl1pPr>
            <a:lvl2pPr eaLnBrk="1" latinLnBrk="0" hangingPunct="1">
              <a:buNone/>
              <a:defRPr kumimoji="0" lang="pl-PL" sz="1800">
                <a:solidFill>
                  <a:schemeClr val="tx1">
                    <a:tint val="75000"/>
                  </a:schemeClr>
                </a:solidFill>
              </a:defRPr>
            </a:lvl2pPr>
            <a:lvl3pPr eaLnBrk="1" latinLnBrk="0" hangingPunct="1">
              <a:buNone/>
              <a:defRPr kumimoji="0" lang="pl-PL" sz="1600">
                <a:solidFill>
                  <a:schemeClr val="tx1">
                    <a:tint val="75000"/>
                  </a:schemeClr>
                </a:solidFill>
              </a:defRPr>
            </a:lvl3pPr>
            <a:lvl4pPr eaLnBrk="1" latinLnBrk="0" hangingPunct="1">
              <a:buNone/>
              <a:defRPr kumimoji="0" lang="pl-PL" sz="1400">
                <a:solidFill>
                  <a:schemeClr val="tx1">
                    <a:tint val="75000"/>
                  </a:schemeClr>
                </a:solidFill>
              </a:defRPr>
            </a:lvl4pPr>
            <a:lvl5pPr eaLnBrk="1" latinLnBrk="0" hangingPunct="1">
              <a:buNone/>
              <a:defRPr kumimoji="0" lang="pl-PL" sz="1400">
                <a:solidFill>
                  <a:schemeClr val="tx1">
                    <a:tint val="75000"/>
                  </a:schemeClr>
                </a:solidFill>
              </a:defRPr>
            </a:lvl5pPr>
            <a:extLst/>
          </a:lstStyle>
          <a:p>
            <a:pPr lvl="0" eaLnBrk="1" latinLnBrk="0" hangingPunct="1"/>
            <a:r>
              <a:rPr kumimoji="0" lang="pl-PL"/>
              <a:t>Kliknij, aby edytować style wzorca tekstu</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 name="Title 1"/>
          <p:cNvSpPr>
            <a:spLocks noGrp="1"/>
          </p:cNvSpPr>
          <p:nvPr>
            <p:ph type="title" hasCustomPrompt="1"/>
          </p:nvPr>
        </p:nvSpPr>
        <p:spPr>
          <a:xfrm>
            <a:off x="1371600" y="1200150"/>
            <a:ext cx="7620000" cy="742950"/>
          </a:xfrm>
        </p:spPr>
        <p:txBody>
          <a:bodyPr/>
          <a:lstStyle>
            <a:lvl1pPr algn="l" eaLnBrk="1" latinLnBrk="0" hangingPunct="1">
              <a:buNone/>
              <a:defRPr kumimoji="0" lang="pl-PL" sz="4400" b="0" cap="none">
                <a:solidFill>
                  <a:srgbClr val="FFFFFF"/>
                </a:solidFill>
              </a:defRPr>
            </a:lvl1pPr>
            <a:extLst/>
          </a:lstStyle>
          <a:p>
            <a:r>
              <a:rPr kumimoji="0" lang="pl-PL"/>
              <a:t>Kliknij, aby edytować styl wzorca tytułów</a:t>
            </a:r>
          </a:p>
        </p:txBody>
      </p:sp>
      <p:sp>
        <p:nvSpPr>
          <p:cNvPr id="12" name="Date Placeholder 11"/>
          <p:cNvSpPr>
            <a:spLocks noGrp="1"/>
          </p:cNvSpPr>
          <p:nvPr>
            <p:ph type="dt" sz="half" idx="10"/>
          </p:nvPr>
        </p:nvSpPr>
        <p:spPr/>
        <p:txBody>
          <a:bodyPr/>
          <a:lstStyle/>
          <a:p>
            <a:fld id="{6FCF9F07-3BC7-4570-B054-79111B0A380C}" type="datetime1">
              <a:rPr kumimoji="0" lang="cs-CZ"/>
              <a:pPr/>
              <a:t>16.02.2023</a:t>
            </a:fld>
            <a:endParaRPr kumimoji="0" lang="pl-PL"/>
          </a:p>
        </p:txBody>
      </p:sp>
      <p:sp>
        <p:nvSpPr>
          <p:cNvPr id="13" name="Slide Number Placeholder 12"/>
          <p:cNvSpPr>
            <a:spLocks noGrp="1"/>
          </p:cNvSpPr>
          <p:nvPr>
            <p:ph type="sldNum" sz="quarter" idx="11"/>
          </p:nvPr>
        </p:nvSpPr>
        <p:spPr>
          <a:xfrm>
            <a:off x="0" y="1314450"/>
            <a:ext cx="1295400" cy="526257"/>
          </a:xfrm>
        </p:spPr>
        <p:txBody>
          <a:bodyPr>
            <a:noAutofit/>
          </a:bodyPr>
          <a:lstStyle>
            <a:lvl1pPr eaLnBrk="1" latinLnBrk="0" hangingPunct="1">
              <a:defRPr kumimoji="0" lang="pl-PL" sz="2400">
                <a:solidFill>
                  <a:srgbClr val="FFFFFF"/>
                </a:solidFill>
              </a:defRPr>
            </a:lvl1pPr>
            <a:extLst/>
          </a:lstStyle>
          <a:p>
            <a:pPr algn="ctr"/>
            <a:fld id="{8F82E0A0-C266-4798-8C8F-B9F91E9DA37E}" type="slidenum">
              <a:rPr kumimoji="0" lang="pl-PL" sz="2400" b="1">
                <a:solidFill>
                  <a:srgbClr val="FFFFFF"/>
                </a:solidFill>
              </a:rPr>
              <a:pPr algn="ctr"/>
              <a:t>‹#›</a:t>
            </a:fld>
            <a:endParaRPr kumimoji="0" lang="pl-PL" sz="2400">
              <a:solidFill>
                <a:srgbClr val="FFFFFF"/>
              </a:solidFill>
            </a:endParaRPr>
          </a:p>
        </p:txBody>
      </p:sp>
      <p:sp>
        <p:nvSpPr>
          <p:cNvPr id="14" name="Footer Placeholder 13"/>
          <p:cNvSpPr>
            <a:spLocks noGrp="1"/>
          </p:cNvSpPr>
          <p:nvPr>
            <p:ph type="ftr" sz="quarter" idx="12"/>
          </p:nvPr>
        </p:nvSpPr>
        <p:spPr/>
        <p:txBody>
          <a:bodyPr/>
          <a:lstStyle/>
          <a:p>
            <a:endParaRPr kumimoji="0" lang="pl-PL"/>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kumimoji="0" lang="pl-PL"/>
              <a:t>Kliknij, aby edyt. styl wz. tyt.</a:t>
            </a:r>
            <a:endParaRPr kumimoji="0"/>
          </a:p>
        </p:txBody>
      </p:sp>
      <p:sp>
        <p:nvSpPr>
          <p:cNvPr id="9" name="Content Placeholder 8"/>
          <p:cNvSpPr>
            <a:spLocks noGrp="1"/>
          </p:cNvSpPr>
          <p:nvPr>
            <p:ph sz="quarter" idx="13"/>
          </p:nvPr>
        </p:nvSpPr>
        <p:spPr>
          <a:xfrm>
            <a:off x="609600" y="1352551"/>
            <a:ext cx="3886200" cy="3268624"/>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1" name="Content Placeholder 10"/>
          <p:cNvSpPr>
            <a:spLocks noGrp="1"/>
          </p:cNvSpPr>
          <p:nvPr>
            <p:ph sz="quarter" idx="14"/>
          </p:nvPr>
        </p:nvSpPr>
        <p:spPr>
          <a:xfrm>
            <a:off x="4844901" y="1352549"/>
            <a:ext cx="3886200" cy="3268625"/>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8" name="Date Placeholder 7"/>
          <p:cNvSpPr>
            <a:spLocks noGrp="1"/>
          </p:cNvSpPr>
          <p:nvPr>
            <p:ph type="dt" sz="half" idx="15"/>
          </p:nvPr>
        </p:nvSpPr>
        <p:spPr/>
        <p:txBody>
          <a:bodyPr rtlCol="0"/>
          <a:lstStyle/>
          <a:p>
            <a:fld id="{E4606EA6-EFEA-4C30-9264-4F9291A5780D}" type="datetime1">
              <a:rPr kumimoji="0" lang="cs-CZ"/>
              <a:pPr/>
              <a:t>16.02.2023</a:t>
            </a:fld>
            <a:endParaRPr kumimoji="0" lang="pl-PL"/>
          </a:p>
        </p:txBody>
      </p:sp>
      <p:sp>
        <p:nvSpPr>
          <p:cNvPr id="10" name="Slide Number Placeholder 9"/>
          <p:cNvSpPr>
            <a:spLocks noGrp="1"/>
          </p:cNvSpPr>
          <p:nvPr>
            <p:ph type="sldNum" sz="quarter" idx="16"/>
          </p:nvPr>
        </p:nvSpPr>
        <p:spPr/>
        <p:txBody>
          <a:bodyPr rtlCol="0"/>
          <a:lstStyle/>
          <a:p>
            <a:pPr algn="ctr"/>
            <a:fld id="{8F82E0A0-C266-4798-8C8F-B9F91E9DA37E}" type="slidenum">
              <a:rPr kumimoji="0" lang="pl-PL" sz="1400" b="1">
                <a:solidFill>
                  <a:srgbClr val="FFFFFF"/>
                </a:solidFill>
              </a:rPr>
              <a:pPr algn="ctr"/>
              <a:t>‹#›</a:t>
            </a:fld>
            <a:endParaRPr kumimoji="0" lang="pl-PL"/>
          </a:p>
        </p:txBody>
      </p:sp>
      <p:sp>
        <p:nvSpPr>
          <p:cNvPr id="12" name="Footer Placeholder 11"/>
          <p:cNvSpPr>
            <a:spLocks noGrp="1"/>
          </p:cNvSpPr>
          <p:nvPr>
            <p:ph type="ftr" sz="quarter" idx="17"/>
          </p:nvPr>
        </p:nvSpPr>
        <p:spPr/>
        <p:txBody>
          <a:bodyPr rtlCol="0"/>
          <a:lstStyle/>
          <a:p>
            <a:endParaRPr kumimoji="0"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eaLnBrk="1" latinLnBrk="0" hangingPunct="1">
              <a:defRPr kumimoji="0" lang="pl-PL"/>
            </a:lvl1pPr>
            <a:extLst/>
          </a:lstStyle>
          <a:p>
            <a:pPr eaLnBrk="1" latinLnBrk="0" hangingPunct="1"/>
            <a:r>
              <a:rPr kumimoji="0" lang="pl-PL"/>
              <a:t>Kliknij, aby edyt. styl wz. tyt.</a:t>
            </a:r>
            <a:endParaRPr kumimoji="0"/>
          </a:p>
        </p:txBody>
      </p:sp>
      <p:sp>
        <p:nvSpPr>
          <p:cNvPr id="11" name="Content Placeholder 10"/>
          <p:cNvSpPr>
            <a:spLocks noGrp="1"/>
          </p:cNvSpPr>
          <p:nvPr>
            <p:ph sz="quarter" idx="13"/>
          </p:nvPr>
        </p:nvSpPr>
        <p:spPr>
          <a:xfrm>
            <a:off x="609600" y="1919818"/>
            <a:ext cx="3886200" cy="26289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3" name="Content Placeholder 12"/>
          <p:cNvSpPr>
            <a:spLocks noGrp="1"/>
          </p:cNvSpPr>
          <p:nvPr>
            <p:ph sz="quarter" idx="14"/>
          </p:nvPr>
        </p:nvSpPr>
        <p:spPr>
          <a:xfrm>
            <a:off x="4800600" y="1919818"/>
            <a:ext cx="3886200" cy="26289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
        <p:nvSpPr>
          <p:cNvPr id="10" name="Date Placeholder 9"/>
          <p:cNvSpPr>
            <a:spLocks noGrp="1"/>
          </p:cNvSpPr>
          <p:nvPr>
            <p:ph type="dt" sz="half" idx="15"/>
          </p:nvPr>
        </p:nvSpPr>
        <p:spPr/>
        <p:txBody>
          <a:bodyPr rtlCol="0"/>
          <a:lstStyle/>
          <a:p>
            <a:fld id="{E4606EA6-EFEA-4C30-9264-4F9291A5780D}" type="datetime1">
              <a:rPr kumimoji="0" lang="cs-CZ"/>
              <a:pPr/>
              <a:t>16.02.2023</a:t>
            </a:fld>
            <a:endParaRPr kumimoji="0" lang="pl-PL"/>
          </a:p>
        </p:txBody>
      </p:sp>
      <p:sp>
        <p:nvSpPr>
          <p:cNvPr id="12" name="Slide Number Placeholder 11"/>
          <p:cNvSpPr>
            <a:spLocks noGrp="1"/>
          </p:cNvSpPr>
          <p:nvPr>
            <p:ph type="sldNum" sz="quarter" idx="16"/>
          </p:nvPr>
        </p:nvSpPr>
        <p:spPr/>
        <p:txBody>
          <a:bodyPr rtlCol="0"/>
          <a:lstStyle/>
          <a:p>
            <a:pPr algn="ctr"/>
            <a:fld id="{8F82E0A0-C266-4798-8C8F-B9F91E9DA37E}" type="slidenum">
              <a:rPr kumimoji="0" lang="pl-PL" sz="1400" b="1">
                <a:solidFill>
                  <a:srgbClr val="FFFFFF"/>
                </a:solidFill>
              </a:rPr>
              <a:pPr algn="ctr"/>
              <a:t>‹#›</a:t>
            </a:fld>
            <a:endParaRPr kumimoji="0" lang="pl-PL"/>
          </a:p>
        </p:txBody>
      </p:sp>
      <p:sp>
        <p:nvSpPr>
          <p:cNvPr id="14" name="Footer Placeholder 13"/>
          <p:cNvSpPr>
            <a:spLocks noGrp="1"/>
          </p:cNvSpPr>
          <p:nvPr>
            <p:ph type="ftr" sz="quarter" idx="17"/>
          </p:nvPr>
        </p:nvSpPr>
        <p:spPr/>
        <p:txBody>
          <a:bodyPr rtlCol="0"/>
          <a:lstStyle/>
          <a:p>
            <a:endParaRPr kumimoji="0" lang="pl-PL"/>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eaLnBrk="1" latinLnBrk="0" hangingPunct="1">
              <a:buFontTx/>
              <a:buNone/>
              <a:defRPr kumimoji="0" lang="pl-PL" sz="2000" b="1">
                <a:solidFill>
                  <a:srgbClr val="FFFFFF"/>
                </a:solidFill>
              </a:defRPr>
            </a:lvl1pPr>
            <a:extLst/>
          </a:lstStyle>
          <a:p>
            <a:pPr lvl="0" eaLnBrk="1" latinLnBrk="0" hangingPunct="1"/>
            <a:r>
              <a:rPr kumimoji="0" lang="pl-PL"/>
              <a:t>Kliknij, aby edytować style wzorca tekstu</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eaLnBrk="1" latinLnBrk="0" hangingPunct="1">
              <a:buFontTx/>
              <a:buNone/>
              <a:defRPr kumimoji="0" lang="pl-PL" sz="2000" b="1">
                <a:solidFill>
                  <a:srgbClr val="FFFFFF"/>
                </a:solidFill>
              </a:defRPr>
            </a:lvl1pPr>
            <a:extLst/>
          </a:lstStyle>
          <a:p>
            <a:pPr lvl="0" eaLnBrk="1" latinLnBrk="0" hangingPunct="1"/>
            <a:r>
              <a:rPr kumimoji="0" lang="pl-PL"/>
              <a:t>Kliknij, aby edytować style wzorca tekstu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kumimoji="0" lang="pl-PL"/>
              <a:t>Kliknij, aby edyt. styl wz. tyt.</a:t>
            </a:r>
            <a:endParaRPr kumimoji="0"/>
          </a:p>
        </p:txBody>
      </p:sp>
      <p:sp>
        <p:nvSpPr>
          <p:cNvPr id="3" name="Date Placeholder 2"/>
          <p:cNvSpPr>
            <a:spLocks noGrp="1"/>
          </p:cNvSpPr>
          <p:nvPr>
            <p:ph type="dt" sz="half" idx="10"/>
          </p:nvPr>
        </p:nvSpPr>
        <p:spPr/>
        <p:txBody>
          <a:bodyPr/>
          <a:lstStyle/>
          <a:p>
            <a:fld id="{6DFADB5D-B7A0-47E3-AD2D-B1A6F8614213}" type="datetime1">
              <a:rPr kumimoji="0" lang="cs-CZ"/>
              <a:pPr/>
              <a:t>16.02.2023</a:t>
            </a:fld>
            <a:endParaRPr kumimoji="0" lang="pl-PL"/>
          </a:p>
        </p:txBody>
      </p:sp>
      <p:sp>
        <p:nvSpPr>
          <p:cNvPr id="4" name="Footer Placeholder 3"/>
          <p:cNvSpPr>
            <a:spLocks noGrp="1"/>
          </p:cNvSpPr>
          <p:nvPr>
            <p:ph type="ftr" sz="quarter" idx="11"/>
          </p:nvPr>
        </p:nvSpPr>
        <p:spPr/>
        <p:txBody>
          <a:bodyPr/>
          <a:lstStyle/>
          <a:p>
            <a:endParaRPr kumimoji="0" lang="pl-PL"/>
          </a:p>
        </p:txBody>
      </p:sp>
      <p:sp>
        <p:nvSpPr>
          <p:cNvPr id="5" name="Slide Number Placeholder 4"/>
          <p:cNvSpPr>
            <a:spLocks noGrp="1"/>
          </p:cNvSpPr>
          <p:nvPr>
            <p:ph type="sldNum" sz="quarter" idx="12"/>
          </p:nvPr>
        </p:nvSpPr>
        <p:spPr/>
        <p:txBody>
          <a:bodyPr/>
          <a:lstStyle>
            <a:lvl1pPr eaLnBrk="1" latinLnBrk="0" hangingPunct="1">
              <a:defRPr kumimoji="0" lang="pl-PL">
                <a:solidFill>
                  <a:srgbClr val="FFFFFF"/>
                </a:solidFill>
              </a:defRPr>
            </a:lvl1pPr>
            <a:extLst/>
          </a:lstStyle>
          <a:p>
            <a:fld id="{A3F7CB7D-F184-43C7-B6FD-03D728E1BBFF}" type="slidenum">
              <a:rPr kumimoji="0" lang="pl-PL">
                <a:solidFill>
                  <a:srgbClr val="FFFFFF"/>
                </a:solidFill>
              </a:rPr>
              <a:pPr/>
              <a:t>‹#›</a:t>
            </a:fld>
            <a:endParaRPr kumimoji="0" lang="pl-PL">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kumimoji="0" lang="cs-CZ"/>
              <a:pPr/>
              <a:t>16.02.2023</a:t>
            </a:fld>
            <a:endParaRPr kumimoji="0" lang="pl-PL"/>
          </a:p>
        </p:txBody>
      </p:sp>
      <p:sp>
        <p:nvSpPr>
          <p:cNvPr id="3" name="Footer Placeholder 2"/>
          <p:cNvSpPr>
            <a:spLocks noGrp="1"/>
          </p:cNvSpPr>
          <p:nvPr>
            <p:ph type="ftr" sz="quarter" idx="11"/>
          </p:nvPr>
        </p:nvSpPr>
        <p:spPr/>
        <p:txBody>
          <a:bodyPr/>
          <a:lstStyle/>
          <a:p>
            <a:endParaRPr kumimoji="0" lang="pl-PL"/>
          </a:p>
        </p:txBody>
      </p:sp>
      <p:sp>
        <p:nvSpPr>
          <p:cNvPr id="4" name="Slide Number Placeholder 3"/>
          <p:cNvSpPr>
            <a:spLocks noGrp="1"/>
          </p:cNvSpPr>
          <p:nvPr>
            <p:ph type="sldNum" sz="quarter" idx="12"/>
          </p:nvPr>
        </p:nvSpPr>
        <p:spPr>
          <a:xfrm>
            <a:off x="0" y="4686300"/>
            <a:ext cx="533400" cy="285750"/>
          </a:xfrm>
        </p:spPr>
        <p:txBody>
          <a:bodyPr/>
          <a:lstStyle>
            <a:lvl1pPr eaLnBrk="1" latinLnBrk="0" hangingPunct="1">
              <a:defRPr kumimoji="0" lang="pl-PL">
                <a:solidFill>
                  <a:schemeClr val="tx2"/>
                </a:solidFill>
              </a:defRPr>
            </a:lvl1pPr>
            <a:extLst/>
          </a:lstStyle>
          <a:p>
            <a:fld id="{A3F7CB7D-F184-43C7-B6FD-03D728E1BBFF}" type="slidenum">
              <a:rPr kumimoji="0" lang="pl-PL">
                <a:solidFill>
                  <a:schemeClr val="tx2"/>
                </a:solidFill>
              </a:rPr>
              <a:pPr/>
              <a:t>‹#›</a:t>
            </a:fld>
            <a:endParaRPr kumimoji="0" lang="pl-PL">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eaLnBrk="1" latinLnBrk="0" hangingPunct="1">
              <a:buNone/>
              <a:defRPr kumimoji="0" lang="pl-PL" sz="4200" b="0"/>
            </a:lvl1pPr>
            <a:extLst/>
          </a:lstStyle>
          <a:p>
            <a:pPr eaLnBrk="1" latinLnBrk="0" hangingPunct="1"/>
            <a:r>
              <a:rPr kumimoji="0" lang="pl-PL"/>
              <a:t>Kliknij, aby edyt. styl wz. tyt.</a:t>
            </a:r>
            <a:endParaRPr kumimoji="0"/>
          </a:p>
        </p:txBody>
      </p:sp>
      <p:sp>
        <p:nvSpPr>
          <p:cNvPr id="5" name="Date Placeholder 4"/>
          <p:cNvSpPr>
            <a:spLocks noGrp="1"/>
          </p:cNvSpPr>
          <p:nvPr>
            <p:ph type="dt" sz="half" idx="10"/>
          </p:nvPr>
        </p:nvSpPr>
        <p:spPr/>
        <p:txBody>
          <a:bodyPr/>
          <a:lstStyle/>
          <a:p>
            <a:fld id="{F49A8198-4617-485E-9585-4840B69DBBA6}" type="datetime1">
              <a:rPr kumimoji="0" lang="cs-CZ"/>
              <a:pPr/>
              <a:t>16.02.2023</a:t>
            </a:fld>
            <a:endParaRPr kumimoji="0" lang="pl-PL"/>
          </a:p>
        </p:txBody>
      </p:sp>
      <p:sp>
        <p:nvSpPr>
          <p:cNvPr id="6" name="Footer Placeholder 5"/>
          <p:cNvSpPr>
            <a:spLocks noGrp="1"/>
          </p:cNvSpPr>
          <p:nvPr>
            <p:ph type="ftr" sz="quarter" idx="11"/>
          </p:nvPr>
        </p:nvSpPr>
        <p:spPr/>
        <p:txBody>
          <a:bodyPr/>
          <a:lstStyle/>
          <a:p>
            <a:endParaRPr kumimoji="0" lang="pl-PL"/>
          </a:p>
        </p:txBody>
      </p:sp>
      <p:sp>
        <p:nvSpPr>
          <p:cNvPr id="7" name="Slide Number Placeholder 6"/>
          <p:cNvSpPr>
            <a:spLocks noGrp="1"/>
          </p:cNvSpPr>
          <p:nvPr>
            <p:ph type="sldNum" sz="quarter" idx="12"/>
          </p:nvPr>
        </p:nvSpPr>
        <p:spPr/>
        <p:txBody>
          <a:bodyPr/>
          <a:lstStyle>
            <a:lvl1pPr eaLnBrk="1" latinLnBrk="0" hangingPunct="1">
              <a:defRPr kumimoji="0" lang="pl-PL">
                <a:solidFill>
                  <a:srgbClr val="FFFFFF"/>
                </a:solidFill>
              </a:defRPr>
            </a:lvl1pPr>
            <a:extLst/>
          </a:lstStyle>
          <a:p>
            <a:fld id="{A3F7CB7D-F184-43C7-B6FD-03D728E1BBFF}" type="slidenum">
              <a:rPr kumimoji="0" lang="pl-PL">
                <a:solidFill>
                  <a:srgbClr val="FFFFFF"/>
                </a:solidFill>
              </a:rPr>
              <a:pPr/>
              <a:t>‹#›</a:t>
            </a:fld>
            <a:endParaRPr kumimoji="0" lang="pl-PL">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lang="pl-PL" sz="1800"/>
            </a:lvl1pPr>
            <a:lvl2pPr eaLnBrk="1" latinLnBrk="0" hangingPunct="1">
              <a:buNone/>
              <a:defRPr kumimoji="0" lang="pl-PL" sz="1200"/>
            </a:lvl2pPr>
            <a:lvl3pPr eaLnBrk="1" latinLnBrk="0" hangingPunct="1">
              <a:buNone/>
              <a:defRPr kumimoji="0" lang="pl-PL" sz="1000"/>
            </a:lvl3pPr>
            <a:lvl4pPr eaLnBrk="1" latinLnBrk="0" hangingPunct="1">
              <a:buNone/>
              <a:defRPr kumimoji="0" lang="pl-PL" sz="900"/>
            </a:lvl4pPr>
            <a:lvl5pPr eaLnBrk="1" latinLnBrk="0" hangingPunct="1">
              <a:buNone/>
              <a:defRPr kumimoji="0" lang="pl-PL" sz="900"/>
            </a:lvl5pPr>
            <a:extLst/>
          </a:lstStyle>
          <a:p>
            <a:pPr lvl="0" eaLnBrk="1" latinLnBrk="0" hangingPunct="1"/>
            <a:r>
              <a:rPr kumimoji="0" lang="pl-PL"/>
              <a:t>Kliknij, aby edytować style wzorca tekstu</a:t>
            </a:r>
          </a:p>
        </p:txBody>
      </p:sp>
      <p:sp>
        <p:nvSpPr>
          <p:cNvPr id="9" name="Content Placeholder 8"/>
          <p:cNvSpPr>
            <a:spLocks noGrp="1"/>
          </p:cNvSpPr>
          <p:nvPr>
            <p:ph sz="quarter" idx="13"/>
          </p:nvPr>
        </p:nvSpPr>
        <p:spPr>
          <a:xfrm>
            <a:off x="2362200" y="1428750"/>
            <a:ext cx="6400800" cy="3200400"/>
          </a:xfrm>
        </p:spPr>
        <p:txBody>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eaLnBrk="1" latinLnBrk="0" hangingPunct="1">
              <a:buNone/>
              <a:defRPr kumimoji="0" lang="pl-PL" sz="3200"/>
            </a:lvl1pPr>
            <a:extLst/>
          </a:lstStyle>
          <a:p>
            <a:r>
              <a:rPr kumimoji="0" lang="pl-PL"/>
              <a:t>Przeciągnij obraz na symbol zastępczy lub kliknij ikonę, aby go dodać</a:t>
            </a:r>
          </a:p>
        </p:txBody>
      </p:sp>
      <p:sp>
        <p:nvSpPr>
          <p:cNvPr id="4" name="Text Placeholder 3"/>
          <p:cNvSpPr>
            <a:spLocks noGrp="1"/>
          </p:cNvSpPr>
          <p:nvPr>
            <p:ph type="body" sz="half" idx="2"/>
          </p:nvPr>
        </p:nvSpPr>
        <p:spPr>
          <a:xfrm>
            <a:off x="1600200" y="4114800"/>
            <a:ext cx="7315200" cy="514350"/>
          </a:xfrm>
        </p:spPr>
        <p:txBody>
          <a:bodyPr/>
          <a:lstStyle>
            <a:lvl1pPr marL="0" indent="0" eaLnBrk="1" latinLnBrk="0" hangingPunct="1">
              <a:buFontTx/>
              <a:buNone/>
              <a:defRPr kumimoji="0" lang="pl-PL" sz="1700"/>
            </a:lvl1pPr>
            <a:lvl2pPr eaLnBrk="1" latinLnBrk="0" hangingPunct="1">
              <a:buFontTx/>
              <a:buNone/>
              <a:defRPr kumimoji="0" lang="pl-PL" sz="1200"/>
            </a:lvl2pPr>
            <a:lvl3pPr eaLnBrk="1" latinLnBrk="0" hangingPunct="1">
              <a:buFontTx/>
              <a:buNone/>
              <a:defRPr kumimoji="0" lang="pl-PL" sz="1000"/>
            </a:lvl3pPr>
            <a:lvl4pPr eaLnBrk="1" latinLnBrk="0" hangingPunct="1">
              <a:buFontTx/>
              <a:buNone/>
              <a:defRPr kumimoji="0" lang="pl-PL" sz="900"/>
            </a:lvl4pPr>
            <a:lvl5pPr eaLnBrk="1" latinLnBrk="0" hangingPunct="1">
              <a:buFontTx/>
              <a:buNone/>
              <a:defRPr kumimoji="0" lang="pl-PL" sz="900"/>
            </a:lvl5pPr>
            <a:extLst/>
          </a:lstStyle>
          <a:p>
            <a:pPr lvl="0" eaLnBrk="1" latinLnBrk="0" hangingPunct="1"/>
            <a:r>
              <a:rPr kumimoji="0" lang="pl-PL"/>
              <a:t>Kliknij, aby edytować style wzorca tekstu</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 name="Title 1"/>
          <p:cNvSpPr>
            <a:spLocks noGrp="1"/>
          </p:cNvSpPr>
          <p:nvPr>
            <p:ph type="title"/>
          </p:nvPr>
        </p:nvSpPr>
        <p:spPr>
          <a:xfrm>
            <a:off x="1600200" y="3543300"/>
            <a:ext cx="7315200" cy="457200"/>
          </a:xfrm>
        </p:spPr>
        <p:txBody>
          <a:bodyPr anchor="ctr"/>
          <a:lstStyle>
            <a:lvl1pPr algn="l" eaLnBrk="1" latinLnBrk="0" hangingPunct="1">
              <a:buNone/>
              <a:defRPr kumimoji="0" lang="pl-PL" sz="2800" b="0">
                <a:solidFill>
                  <a:srgbClr val="FFFFFF"/>
                </a:solidFill>
              </a:defRPr>
            </a:lvl1pPr>
            <a:extLst/>
          </a:lstStyle>
          <a:p>
            <a:pPr eaLnBrk="1" latinLnBrk="0" hangingPunct="1"/>
            <a:r>
              <a:rPr kumimoji="0" lang="pl-PL"/>
              <a:t>Kliknij, aby edyt. styl wz. tyt.</a:t>
            </a:r>
            <a:endParaRPr kumimoji="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12" name="Date Placeholder 11"/>
          <p:cNvSpPr>
            <a:spLocks noGrp="1"/>
          </p:cNvSpPr>
          <p:nvPr>
            <p:ph type="dt" sz="half" idx="10"/>
          </p:nvPr>
        </p:nvSpPr>
        <p:spPr>
          <a:xfrm>
            <a:off x="6248400" y="4686300"/>
            <a:ext cx="2667000" cy="273844"/>
          </a:xfrm>
        </p:spPr>
        <p:txBody>
          <a:bodyPr rtlCol="0"/>
          <a:lstStyle/>
          <a:p>
            <a:fld id="{E4606EA6-EFEA-4C30-9264-4F9291A5780D}" type="datetime1">
              <a:rPr kumimoji="0" lang="cs-CZ"/>
              <a:pPr/>
              <a:t>16.02.2023</a:t>
            </a:fld>
            <a:endParaRPr kumimoji="0" lang="pl-PL"/>
          </a:p>
        </p:txBody>
      </p:sp>
      <p:sp>
        <p:nvSpPr>
          <p:cNvPr id="13" name="Slide Number Placeholder 12"/>
          <p:cNvSpPr>
            <a:spLocks noGrp="1"/>
          </p:cNvSpPr>
          <p:nvPr>
            <p:ph type="sldNum" sz="quarter" idx="11"/>
          </p:nvPr>
        </p:nvSpPr>
        <p:spPr>
          <a:xfrm>
            <a:off x="0" y="3500437"/>
            <a:ext cx="1447800" cy="497684"/>
          </a:xfrm>
        </p:spPr>
        <p:txBody>
          <a:bodyPr rtlCol="0"/>
          <a:lstStyle>
            <a:lvl1pPr eaLnBrk="1" latinLnBrk="0" hangingPunct="1">
              <a:defRPr kumimoji="0" lang="pl-PL" sz="2800"/>
            </a:lvl1pPr>
            <a:extLst/>
          </a:lstStyle>
          <a:p>
            <a:pPr algn="ctr"/>
            <a:fld id="{8F82E0A0-C266-4798-8C8F-B9F91E9DA37E}" type="slidenum">
              <a:rPr kumimoji="0" lang="pl-PL" sz="2800" b="1">
                <a:solidFill>
                  <a:srgbClr val="FFFFFF"/>
                </a:solidFill>
              </a:rPr>
              <a:pPr algn="ctr"/>
              <a:t>‹#›</a:t>
            </a:fld>
            <a:endParaRPr kumimoji="0" lang="pl-PL" sz="2800"/>
          </a:p>
        </p:txBody>
      </p:sp>
      <p:sp>
        <p:nvSpPr>
          <p:cNvPr id="14" name="Footer Placeholder 13"/>
          <p:cNvSpPr>
            <a:spLocks noGrp="1"/>
          </p:cNvSpPr>
          <p:nvPr>
            <p:ph type="ftr" sz="quarter" idx="12"/>
          </p:nvPr>
        </p:nvSpPr>
        <p:spPr>
          <a:xfrm>
            <a:off x="1600200" y="4686155"/>
            <a:ext cx="4572000" cy="273844"/>
          </a:xfrm>
        </p:spPr>
        <p:txBody>
          <a:bodyPr rtlCol="0"/>
          <a:lstStyle/>
          <a:p>
            <a:endParaRPr kumimoji="0" lang="pl-PL"/>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lang="en-US"/>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lang="pl-PL" sz="1400">
                <a:solidFill>
                  <a:schemeClr val="tx2"/>
                </a:solidFill>
              </a:defRPr>
            </a:lvl1pPr>
            <a:extLst/>
          </a:lstStyle>
          <a:p>
            <a:fld id="{E4606EA6-EFEA-4C30-9264-4F9291A5780D}" type="datetime1">
              <a:rPr kumimoji="0" lang="cs-CZ"/>
              <a:pPr/>
              <a:t>16.02.2023</a:t>
            </a:fld>
            <a:endParaRPr kumimoji="0" lang="pl-PL" sz="140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lang="pl-PL" sz="1400">
                <a:solidFill>
                  <a:schemeClr val="tx2"/>
                </a:solidFill>
              </a:defRPr>
            </a:lvl1pPr>
            <a:extLst/>
          </a:lstStyle>
          <a:p>
            <a:pPr algn="r"/>
            <a:endParaRPr kumimoji="0" lang="pl-PL" sz="140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pl-PL"/>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eaLnBrk="1" latinLnBrk="0" hangingPunct="1">
              <a:defRPr kumimoji="0" lang="pl-PL" sz="1400" b="1">
                <a:solidFill>
                  <a:srgbClr val="FFFFFF"/>
                </a:solidFill>
              </a:defRPr>
            </a:lvl1pPr>
            <a:extLst/>
          </a:lstStyle>
          <a:p>
            <a:pPr algn="ctr"/>
            <a:fld id="{8F82E0A0-C266-4798-8C8F-B9F91E9DA37E}" type="slidenum">
              <a:rPr kumimoji="0" lang="pl-PL" sz="1400" b="1">
                <a:solidFill>
                  <a:srgbClr val="FFFFFF"/>
                </a:solidFill>
              </a:rPr>
              <a:pPr algn="ctr"/>
              <a:t>‹#›</a:t>
            </a:fld>
            <a:endParaRPr kumimoji="0" lang="pl-PL" sz="1400" b="1">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p>
            <a:pPr eaLnBrk="1" latinLnBrk="0" hangingPunct="1"/>
            <a:r>
              <a:rPr kumimoji="0" lang="pl-PL"/>
              <a:t>Kliknij, aby edyt. styl wz. tyt.</a:t>
            </a:r>
            <a:endParaRPr kumimoji="0"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kumimoji="0" lang="pl-PL"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lang="pl-PL"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lang="pl-PL"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lang="pl-PL"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lang="pl-PL"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lang="pl-PL"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lang="pl-PL"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lang="pl-PL"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lang="pl-PL"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lang="pl-PL" sz="1800" kern="1200" baseline="0">
          <a:solidFill>
            <a:schemeClr val="tx1"/>
          </a:solidFill>
          <a:latin typeface="+mn-lt"/>
          <a:ea typeface="+mn-ea"/>
          <a:cs typeface="+mn-cs"/>
        </a:defRPr>
      </a:lvl9pPr>
      <a:extLst/>
    </p:bodyStyle>
    <p:otherStyle>
      <a:lvl1pPr marL="0" algn="l" rtl="0" eaLnBrk="1" latinLnBrk="0" hangingPunct="1">
        <a:defRPr kumimoji="0" lang="pl-PL" kern="1200">
          <a:solidFill>
            <a:schemeClr val="tx1"/>
          </a:solidFill>
          <a:latin typeface="+mn-lt"/>
          <a:ea typeface="+mn-ea"/>
          <a:cs typeface="+mn-cs"/>
        </a:defRPr>
      </a:lvl1pPr>
      <a:lvl2pPr marL="457200" algn="l" rtl="0" eaLnBrk="1" latinLnBrk="0" hangingPunct="1">
        <a:defRPr kumimoji="0" lang="pl-PL" kern="1200">
          <a:solidFill>
            <a:schemeClr val="tx1"/>
          </a:solidFill>
          <a:latin typeface="+mn-lt"/>
          <a:ea typeface="+mn-ea"/>
          <a:cs typeface="+mn-cs"/>
        </a:defRPr>
      </a:lvl2pPr>
      <a:lvl3pPr marL="914400" algn="l" rtl="0" eaLnBrk="1" latinLnBrk="0" hangingPunct="1">
        <a:defRPr kumimoji="0" lang="pl-PL" kern="1200">
          <a:solidFill>
            <a:schemeClr val="tx1"/>
          </a:solidFill>
          <a:latin typeface="+mn-lt"/>
          <a:ea typeface="+mn-ea"/>
          <a:cs typeface="+mn-cs"/>
        </a:defRPr>
      </a:lvl3pPr>
      <a:lvl4pPr marL="1371600" algn="l" rtl="0" eaLnBrk="1" latinLnBrk="0" hangingPunct="1">
        <a:defRPr kumimoji="0" lang="pl-PL" kern="1200">
          <a:solidFill>
            <a:schemeClr val="tx1"/>
          </a:solidFill>
          <a:latin typeface="+mn-lt"/>
          <a:ea typeface="+mn-ea"/>
          <a:cs typeface="+mn-cs"/>
        </a:defRPr>
      </a:lvl4pPr>
      <a:lvl5pPr marL="1828800" algn="l" rtl="0" eaLnBrk="1" latinLnBrk="0" hangingPunct="1">
        <a:defRPr kumimoji="0" lang="pl-PL" kern="1200">
          <a:solidFill>
            <a:schemeClr val="tx1"/>
          </a:solidFill>
          <a:latin typeface="+mn-lt"/>
          <a:ea typeface="+mn-ea"/>
          <a:cs typeface="+mn-cs"/>
        </a:defRPr>
      </a:lvl5pPr>
      <a:lvl6pPr marL="2286000" algn="l" rtl="0" eaLnBrk="1" latinLnBrk="0" hangingPunct="1">
        <a:defRPr kumimoji="0" lang="pl-PL" kern="1200">
          <a:solidFill>
            <a:schemeClr val="tx1"/>
          </a:solidFill>
          <a:latin typeface="+mn-lt"/>
          <a:ea typeface="+mn-ea"/>
          <a:cs typeface="+mn-cs"/>
        </a:defRPr>
      </a:lvl6pPr>
      <a:lvl7pPr marL="2743200" algn="l" rtl="0" eaLnBrk="1" latinLnBrk="0" hangingPunct="1">
        <a:defRPr kumimoji="0" lang="pl-PL" kern="1200">
          <a:solidFill>
            <a:schemeClr val="tx1"/>
          </a:solidFill>
          <a:latin typeface="+mn-lt"/>
          <a:ea typeface="+mn-ea"/>
          <a:cs typeface="+mn-cs"/>
        </a:defRPr>
      </a:lvl7pPr>
      <a:lvl8pPr marL="3200400" algn="l" rtl="0" eaLnBrk="1" latinLnBrk="0" hangingPunct="1">
        <a:defRPr kumimoji="0" lang="pl-PL" kern="1200">
          <a:solidFill>
            <a:schemeClr val="tx1"/>
          </a:solidFill>
          <a:latin typeface="+mn-lt"/>
          <a:ea typeface="+mn-ea"/>
          <a:cs typeface="+mn-cs"/>
        </a:defRPr>
      </a:lvl8pPr>
      <a:lvl9pPr marL="3657600" algn="l" rtl="0" eaLnBrk="1" latinLnBrk="0" hangingPunct="1">
        <a:defRPr kumimoji="0" lang="pl-PL"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2362200" y="1962150"/>
            <a:ext cx="6477000" cy="2419350"/>
          </a:xfrm>
        </p:spPr>
        <p:txBody>
          <a:bodyPr>
            <a:normAutofit fontScale="90000"/>
          </a:bodyPr>
          <a:lstStyle/>
          <a:p>
            <a:r>
              <a:rPr lang="pl-PL" b="1" dirty="0"/>
              <a:t>Sprawozdanie</a:t>
            </a:r>
            <a:br>
              <a:rPr lang="pl-PL" dirty="0"/>
            </a:br>
            <a:r>
              <a:rPr lang="pl-PL" b="1" dirty="0"/>
              <a:t>z działalności Sołtysa</a:t>
            </a:r>
            <a:br>
              <a:rPr lang="pl-PL" dirty="0"/>
            </a:br>
            <a:r>
              <a:rPr lang="pl-PL" b="1" dirty="0"/>
              <a:t>i Rady Sołeckiej Sołectwa Banino za rok 2022</a:t>
            </a:r>
            <a:endParaRPr lang="pl-PL" dirty="0"/>
          </a:p>
        </p:txBody>
      </p:sp>
      <p:pic>
        <p:nvPicPr>
          <p:cNvPr id="2" name="Obraz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38150"/>
            <a:ext cx="1828800" cy="13898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457200" y="895350"/>
            <a:ext cx="8382000" cy="3486150"/>
          </a:xfrm>
        </p:spPr>
        <p:txBody>
          <a:bodyPr>
            <a:normAutofit fontScale="90000"/>
          </a:bodyPr>
          <a:lstStyle/>
          <a:p>
            <a:r>
              <a:rPr lang="pl-PL" b="1" dirty="0"/>
              <a:t>Sołtys :</a:t>
            </a:r>
            <a:r>
              <a:rPr lang="pl-PL" dirty="0"/>
              <a:t> Wojciech Koza-Zatoński</a:t>
            </a:r>
            <a:br>
              <a:rPr lang="pl-PL" dirty="0"/>
            </a:br>
            <a:r>
              <a:rPr lang="pl-PL" b="1" dirty="0"/>
              <a:t>Rada Sołecka w składzie:</a:t>
            </a:r>
            <a:br>
              <a:rPr lang="pl-PL" dirty="0"/>
            </a:br>
            <a:r>
              <a:rPr lang="pl-PL" dirty="0"/>
              <a:t>Urszula </a:t>
            </a:r>
            <a:r>
              <a:rPr lang="pl-PL" dirty="0" err="1"/>
              <a:t>Teska</a:t>
            </a:r>
            <a:br>
              <a:rPr lang="pl-PL" dirty="0"/>
            </a:br>
            <a:r>
              <a:rPr lang="pl-PL" dirty="0"/>
              <a:t>Karolina Kordas-</a:t>
            </a:r>
            <a:r>
              <a:rPr lang="pl-PL" dirty="0" err="1"/>
              <a:t>Stępska</a:t>
            </a:r>
            <a:br>
              <a:rPr lang="pl-PL" dirty="0"/>
            </a:br>
            <a:r>
              <a:rPr lang="pl-PL" dirty="0"/>
              <a:t>Łukasz Klecha</a:t>
            </a:r>
            <a:br>
              <a:rPr lang="pl-PL" dirty="0"/>
            </a:br>
            <a:r>
              <a:rPr lang="pl-PL" dirty="0"/>
              <a:t>Paweł Richter</a:t>
            </a:r>
          </a:p>
        </p:txBody>
      </p:sp>
      <p:sp>
        <p:nvSpPr>
          <p:cNvPr id="5" name="Rectangle 4"/>
          <p:cNvSpPr>
            <a:spLocks noGrp="1"/>
          </p:cNvSpPr>
          <p:nvPr>
            <p:ph type="subTitle" idx="1"/>
          </p:nvPr>
        </p:nvSpPr>
        <p:spPr/>
        <p:txBody>
          <a:bodyPr>
            <a:normAutofit lnSpcReduction="10000"/>
          </a:bodyPr>
          <a:lstStyle/>
          <a:p>
            <a:endParaRPr lang="pl-PL" dirty="0"/>
          </a:p>
        </p:txBody>
      </p:sp>
    </p:spTree>
    <p:extLst>
      <p:ext uri="{BB962C8B-B14F-4D97-AF65-F5344CB8AC3E}">
        <p14:creationId xmlns:p14="http://schemas.microsoft.com/office/powerpoint/2010/main" val="2409630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09600" y="1352550"/>
            <a:ext cx="8305800" cy="3276600"/>
          </a:xfrm>
        </p:spPr>
        <p:txBody>
          <a:bodyPr anchor="ctr">
            <a:normAutofit/>
          </a:bodyPr>
          <a:lstStyle/>
          <a:p>
            <a:pPr algn="just">
              <a:lnSpc>
                <a:spcPct val="115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W roku 2022 zorganizowano 2 zebrania wiejskie, 6 spotkań Rady Sołeckiej. </a:t>
            </a:r>
            <a:r>
              <a:rPr lang="pl-PL" sz="1800" dirty="0">
                <a:latin typeface="Calibri" panose="020F0502020204030204" pitchFamily="34" charset="0"/>
                <a:ea typeface="Calibri" panose="020F0502020204030204" pitchFamily="34" charset="0"/>
                <a:cs typeface="Times New Roman" panose="02020603050405020304" pitchFamily="18" charset="0"/>
              </a:rPr>
              <a:t>N</a:t>
            </a:r>
            <a:r>
              <a:rPr lang="pl-PL" sz="1800" dirty="0">
                <a:effectLst/>
                <a:latin typeface="Calibri" panose="020F0502020204030204" pitchFamily="34" charset="0"/>
                <a:ea typeface="Calibri" panose="020F0502020204030204" pitchFamily="34" charset="0"/>
                <a:cs typeface="Times New Roman" panose="02020603050405020304" pitchFamily="18" charset="0"/>
              </a:rPr>
              <a:t>arady oraz konsultacje Rady Sołeckiej przeprowadzaliśmy przy wykorzystaniu środków multimedialnych. Ponadto, Sołtys oraz członkowie Rady Sołeckiej interweniowali wielokrotnie na bieżące prośby Mieszkańców w celu poszukiwania rozwiązań lokalnych problemów.</a:t>
            </a:r>
          </a:p>
          <a:p>
            <a:pPr algn="just">
              <a:lnSpc>
                <a:spcPct val="115000"/>
              </a:lnSpc>
              <a:spcAft>
                <a:spcPts val="1000"/>
              </a:spcAft>
            </a:pPr>
            <a:r>
              <a:rPr lang="pl-PL" sz="1800" dirty="0">
                <a:effectLst/>
                <a:latin typeface="Calibri" panose="020F0502020204030204" pitchFamily="34" charset="0"/>
                <a:ea typeface="Calibri" panose="020F0502020204030204" pitchFamily="34" charset="0"/>
                <a:cs typeface="Times New Roman" panose="02020603050405020304" pitchFamily="18" charset="0"/>
              </a:rPr>
              <a:t>Sołtys wraz z Radą Sołecką w roku 2022 zajmował się sprawami bieżącymi pojawiającymi się w trakcie roku jak również kontynuacją zadań z minionego roku.</a:t>
            </a:r>
          </a:p>
          <a:p>
            <a:pPr algn="just">
              <a:lnSpc>
                <a:spcPct val="115000"/>
              </a:lnSpc>
              <a:spcAft>
                <a:spcPts val="1000"/>
              </a:spcAft>
            </a:pPr>
            <a:endParaRPr lang="pl-PL"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6435AED9-5219-6C88-D01B-C9EDB06930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021146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r>
              <a:rPr lang="pl-PL" sz="1600" b="1" dirty="0"/>
              <a:t>W sołectwie przy pomocy Urzędu Gminy, Radnych Gminnych, Starostwa Powiatowego oraz firm współpracujących a także mieszkańców zrealizowano następujące zadania:</a:t>
            </a:r>
            <a:br>
              <a:rPr lang="pl-PL" sz="1600" dirty="0"/>
            </a:br>
            <a:endParaRPr lang="pl-PL" sz="1600" dirty="0"/>
          </a:p>
        </p:txBody>
      </p:sp>
      <p:sp>
        <p:nvSpPr>
          <p:cNvPr id="3" name="Rectangle 2"/>
          <p:cNvSpPr>
            <a:spLocks noGrp="1"/>
          </p:cNvSpPr>
          <p:nvPr>
            <p:ph sz="quarter" idx="13"/>
          </p:nvPr>
        </p:nvSpPr>
        <p:spPr>
          <a:xfrm>
            <a:off x="685800" y="1352550"/>
            <a:ext cx="8077200" cy="3672840"/>
          </a:xfrm>
        </p:spPr>
        <p:txBody>
          <a:bodyPr anchor="ctr">
            <a:no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Aktywny udział w komitecie „Łączy nas OMT” oraz wszelkich spotkaniach i konsultacjach dotyczących OMT.</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Aktywny udział w Radzie Technicznej do spraw budowy drogi łączącej węzeł Miszewo z Portem Lotniczym w Gdańsku.</a:t>
            </a:r>
            <a:endParaRPr lang="pl-PL" sz="14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Aktywny udział w tworzeniu dokumentacji projektowej ulic Księżycowa, Przemysłowa, Pszenna.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Postawiono dodatkowe punkty oświetlenia drogowego.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Koordynowano inwestycje prowadzone na terenie sołectwa.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Opiniowano oraz proponowano inwestycje w ramach Funduszu Sołeckiego.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Prowadzenie strony internetowej www.radabanino.pl oraz profilu na FB/Sołectwo Banino.</a:t>
            </a:r>
          </a:p>
        </p:txBody>
      </p:sp>
    </p:spTree>
    <p:extLst>
      <p:ext uri="{BB962C8B-B14F-4D97-AF65-F5344CB8AC3E}">
        <p14:creationId xmlns:p14="http://schemas.microsoft.com/office/powerpoint/2010/main" val="5568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82465C80-47D2-851C-C773-D3B5A18467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5534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672840"/>
          </a:xfrm>
        </p:spPr>
        <p:txBody>
          <a:bodyPr anchor="ctr">
            <a:no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W marcu posadziliśmy drzewa na terenie rekreacyjno-sportowym na ulicy Księżycowej.</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Pielęgnowaliśmy zieleń na placu zabaw na ulicy Klonowej.</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Zorganizowaliśmy akcję sprzątania Banina.</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Wspólnie z ZKP oddział Banino postawiliśmy pomnik ofiar reżimu hitlerowskiego i stalinowskiego.</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Wsparliśmy festyn z okazji dnia dziecka organizowany przez Bibliotekę oddział Banino.</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Rozpoczęto budowę szkoły na ulicy Lotniczej.</a:t>
            </a:r>
          </a:p>
          <a:p>
            <a:pPr>
              <a:lnSpc>
                <a:spcPct val="115000"/>
              </a:lnSpc>
              <a:spcAft>
                <a:spcPts val="1000"/>
              </a:spcAft>
            </a:pPr>
            <a:endParaRPr lang="pl-PL" sz="14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4765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A87B9839-975D-A0F3-0281-2929599B0E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988654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790950"/>
          </a:xfrm>
        </p:spPr>
        <p:txBody>
          <a:bodyPr anchor="ctr">
            <a:norm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Złożono 26 pism w różnych sprawach do UG Żukowo i Starostwa Powiatowego w Kartuzach.</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Otrzymano </a:t>
            </a:r>
            <a:r>
              <a:rPr lang="pl-PL" sz="1400" dirty="0">
                <a:latin typeface="Arial" panose="020B0604020202020204" pitchFamily="34" charset="0"/>
                <a:ea typeface="Calibri" panose="020F0502020204030204" pitchFamily="34" charset="0"/>
                <a:cs typeface="Times New Roman" panose="02020603050405020304" pitchFamily="18" charset="0"/>
              </a:rPr>
              <a:t>31</a:t>
            </a:r>
            <a:r>
              <a:rPr lang="pl-PL" sz="1400" dirty="0">
                <a:effectLst/>
                <a:latin typeface="Arial" panose="020B0604020202020204" pitchFamily="34" charset="0"/>
                <a:ea typeface="Calibri" panose="020F0502020204030204" pitchFamily="34" charset="0"/>
                <a:cs typeface="Times New Roman" panose="02020603050405020304" pitchFamily="18" charset="0"/>
              </a:rPr>
              <a:t> pism</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Patronat i zakup nagród na turniej piłki nożnej podczas XVII Festynu Kaszubskiego w Baninie.</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Patronat i zakup nagród na turniej Akademii Judo Dragon.</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Patronat i zakup nagród na turniej Akademii Tenisowej.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Patronat i zakup nagród na turniej  Kaszubski Turniej Piłki Ręcznej.</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Uczestniczono w obchodach 60-lecia Szkoły Podstawowej w Baninie.</a:t>
            </a:r>
            <a:endParaRPr lang="pl-PL" sz="14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9218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5">
            <a:extLst>
              <a:ext uri="{FF2B5EF4-FFF2-40B4-BE49-F238E27FC236}">
                <a16:creationId xmlns:a16="http://schemas.microsoft.com/office/drawing/2014/main" id="{4C05FAF9-07CB-FFB2-F977-E1FE3D7510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38282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790950"/>
          </a:xfrm>
        </p:spPr>
        <p:txBody>
          <a:bodyPr anchor="ctr">
            <a:normAutofit/>
          </a:bodyPr>
          <a:lstStyle/>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Zakończenie budowy sieci kanalizacji sanitarnej Małe i Duże Banino.</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Zakończenie b</a:t>
            </a:r>
            <a:r>
              <a:rPr lang="pl-PL" sz="1400" dirty="0">
                <a:effectLst/>
                <a:latin typeface="Arial" panose="020B0604020202020204" pitchFamily="34" charset="0"/>
                <a:ea typeface="Calibri" panose="020F0502020204030204" pitchFamily="34" charset="0"/>
                <a:cs typeface="Times New Roman" panose="02020603050405020304" pitchFamily="18" charset="0"/>
              </a:rPr>
              <a:t>udowy zbiornika retencyjnego na granicy Banina i Rębiechowa.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Zakończenie budowy węzła integracyjnego wraz z ścieżkami rowerowymi.</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Złożono projekt BO „Zielona Lotnicza” który zwyciężył oraz „Boisko wielofunkcyjne Klonowa”.</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Zorganizowano akcję sprzątania świata.</a:t>
            </a:r>
          </a:p>
          <a:p>
            <a:pPr>
              <a:lnSpc>
                <a:spcPct val="115000"/>
              </a:lnSpc>
              <a:spcAft>
                <a:spcPts val="1000"/>
              </a:spcAft>
            </a:pPr>
            <a:r>
              <a:rPr lang="pl-PL" sz="1400" dirty="0">
                <a:latin typeface="Arial" panose="020B0604020202020204" pitchFamily="34" charset="0"/>
                <a:ea typeface="Calibri" panose="020F0502020204030204" pitchFamily="34" charset="0"/>
                <a:cs typeface="Times New Roman" panose="02020603050405020304" pitchFamily="18" charset="0"/>
              </a:rPr>
              <a:t>Wybudowano chodnik na ulicy Lotniczej.</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Times New Roman" panose="02020603050405020304" pitchFamily="18" charset="0"/>
              </a:rPr>
              <a:t>Zakupiliśmy ławki i wybudowaliśmy ogólnodostępne miejsce na ognisko na terenie rekreacyjno-sportowym na ulicy Księżycowej.</a:t>
            </a:r>
          </a:p>
        </p:txBody>
      </p:sp>
    </p:spTree>
    <p:extLst>
      <p:ext uri="{BB962C8B-B14F-4D97-AF65-F5344CB8AC3E}">
        <p14:creationId xmlns:p14="http://schemas.microsoft.com/office/powerpoint/2010/main" val="1976989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99D13433-047C-66B3-5002-D79A7DEBAC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50550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428750"/>
            <a:ext cx="8077200" cy="3352800"/>
          </a:xfrm>
        </p:spPr>
        <p:txBody>
          <a:bodyPr anchor="ctr">
            <a:normAutofit/>
          </a:bodyPr>
          <a:lstStyle/>
          <a:p>
            <a:pPr>
              <a:lnSpc>
                <a:spcPct val="115000"/>
              </a:lnSpc>
              <a:spcAft>
                <a:spcPts val="1000"/>
              </a:spcAft>
            </a:pPr>
            <a:r>
              <a:rPr lang="pl-PL" sz="1500" dirty="0">
                <a:effectLst/>
                <a:latin typeface="Arial" panose="020B0604020202020204" pitchFamily="34" charset="0"/>
                <a:ea typeface="Calibri" panose="020F0502020204030204" pitchFamily="34" charset="0"/>
                <a:cs typeface="Times New Roman" panose="02020603050405020304" pitchFamily="18" charset="0"/>
              </a:rPr>
              <a:t>Złożono wnioski do Budżetu Gminy Żukowo na rok 2023:</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1. Kompleksowa budowa ulicy Pszennej.</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2. Kontynuacja budowy chodnika na ulicy Rolniczej. 88 000zł</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3. Kompleksowa budowa ulicy Księżycowej i Przemysłowej.</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4.</a:t>
            </a:r>
            <a:r>
              <a:rPr lang="pl-PL" sz="1500" b="1" dirty="0">
                <a:effectLst/>
                <a:latin typeface="Arial" panose="020B0604020202020204" pitchFamily="34" charset="0"/>
                <a:ea typeface="Calibri" panose="020F0502020204030204" pitchFamily="34" charset="0"/>
                <a:cs typeface="Times New Roman" panose="02020603050405020304" pitchFamily="18" charset="0"/>
              </a:rPr>
              <a:t> </a:t>
            </a:r>
            <a:r>
              <a:rPr lang="pl-PL" sz="1500" dirty="0">
                <a:effectLst/>
                <a:latin typeface="Arial" panose="020B0604020202020204" pitchFamily="34" charset="0"/>
                <a:ea typeface="Calibri" panose="020F0502020204030204" pitchFamily="34" charset="0"/>
                <a:cs typeface="Times New Roman" panose="02020603050405020304" pitchFamily="18" charset="0"/>
              </a:rPr>
              <a:t>Wymiana 6 sztuk wiat przystankowych na ulicy Lotniczej 48 000zł</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5. Wykonanie punktów oświetlenia ulicznego na ulicach:</a:t>
            </a:r>
          </a:p>
        </p:txBody>
      </p:sp>
    </p:spTree>
    <p:extLst>
      <p:ext uri="{BB962C8B-B14F-4D97-AF65-F5344CB8AC3E}">
        <p14:creationId xmlns:p14="http://schemas.microsoft.com/office/powerpoint/2010/main" val="611787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504950"/>
            <a:ext cx="8077200" cy="3429000"/>
          </a:xfrm>
        </p:spPr>
        <p:txBody>
          <a:bodyPr anchor="ctr">
            <a:normAutofit fontScale="92500" lnSpcReduction="10000"/>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Sportowa 4szt.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Ogrodowa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Żeglarska, Dębowa, Sosnowa, Kościelna 6szt. – Kwota 33 000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Rubinowa 4szt.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Wesoła 4szt.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Kubusia Puchatka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Jasia i Małgosi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492108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685800" y="1352550"/>
            <a:ext cx="8077200" cy="3581400"/>
          </a:xfrm>
        </p:spPr>
        <p:txBody>
          <a:bodyPr anchor="ctr">
            <a:normAutofit fontScale="85000" lnSpcReduction="20000"/>
          </a:bodyPr>
          <a:lstStyle/>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Bajeczna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a:t>
            </a:r>
            <a:r>
              <a:rPr lang="pl-PL" sz="1500" dirty="0" err="1">
                <a:effectLst/>
                <a:latin typeface="Arial" panose="020B0604020202020204" pitchFamily="34" charset="0"/>
                <a:ea typeface="Calibri" panose="020F0502020204030204" pitchFamily="34" charset="0"/>
                <a:cs typeface="Times New Roman" panose="02020603050405020304" pitchFamily="18" charset="0"/>
              </a:rPr>
              <a:t>Halna</a:t>
            </a:r>
            <a:r>
              <a:rPr lang="pl-PL" sz="1500" dirty="0">
                <a:effectLst/>
                <a:latin typeface="Arial" panose="020B0604020202020204" pitchFamily="34" charset="0"/>
                <a:ea typeface="Calibri" panose="020F0502020204030204" pitchFamily="34" charset="0"/>
                <a:cs typeface="Times New Roman" panose="02020603050405020304" pitchFamily="18" charset="0"/>
              </a:rPr>
              <a:t>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Miodowa i Miedziana 4 szt. (projekt z środków z FS2019)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Słoneczna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Lawendowa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Diamentowa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Balladyny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Letnia 4szt. – Kwota 22 000</a:t>
            </a:r>
          </a:p>
          <a:p>
            <a:pPr marL="0" indent="0">
              <a:lnSpc>
                <a:spcPct val="115000"/>
              </a:lnSpc>
              <a:spcAft>
                <a:spcPts val="1000"/>
              </a:spcAft>
              <a:buNone/>
            </a:pPr>
            <a:r>
              <a:rPr lang="pl-PL" sz="1500" dirty="0">
                <a:effectLst/>
                <a:latin typeface="Arial" panose="020B0604020202020204" pitchFamily="34" charset="0"/>
                <a:ea typeface="Calibri" panose="020F0502020204030204" pitchFamily="34" charset="0"/>
                <a:cs typeface="Times New Roman" panose="02020603050405020304" pitchFamily="18" charset="0"/>
              </a:rPr>
              <a:t>- Lodowa 4szt. – Kwota 22 000</a:t>
            </a:r>
          </a:p>
        </p:txBody>
      </p:sp>
    </p:spTree>
    <p:extLst>
      <p:ext uri="{BB962C8B-B14F-4D97-AF65-F5344CB8AC3E}">
        <p14:creationId xmlns:p14="http://schemas.microsoft.com/office/powerpoint/2010/main" val="1139828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6C3885D7-DC6C-53B0-85CB-1BCCBBB634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20279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609600" y="133350"/>
            <a:ext cx="8153400" cy="838200"/>
          </a:xfrm>
        </p:spPr>
        <p:txBody>
          <a:bodyPr>
            <a:noAutofit/>
          </a:bodyPr>
          <a:lstStyle/>
          <a:p>
            <a:r>
              <a:rPr lang="pl-PL" sz="2800" b="1" dirty="0"/>
              <a:t>- INWESTYCJE ZREALIZOWANE Z FS 2022</a:t>
            </a:r>
            <a:endParaRPr lang="pl-PL" sz="2800" dirty="0"/>
          </a:p>
        </p:txBody>
      </p:sp>
      <p:graphicFrame>
        <p:nvGraphicFramePr>
          <p:cNvPr id="5" name="Tabela 4">
            <a:extLst>
              <a:ext uri="{FF2B5EF4-FFF2-40B4-BE49-F238E27FC236}">
                <a16:creationId xmlns:a16="http://schemas.microsoft.com/office/drawing/2014/main" id="{B55018A2-EA94-81F8-42CE-68CC1876F161}"/>
              </a:ext>
            </a:extLst>
          </p:cNvPr>
          <p:cNvGraphicFramePr>
            <a:graphicFrameLocks noGrp="1"/>
          </p:cNvGraphicFramePr>
          <p:nvPr>
            <p:extLst>
              <p:ext uri="{D42A27DB-BD31-4B8C-83A1-F6EECF244321}">
                <p14:modId xmlns:p14="http://schemas.microsoft.com/office/powerpoint/2010/main" val="958338305"/>
              </p:ext>
            </p:extLst>
          </p:nvPr>
        </p:nvGraphicFramePr>
        <p:xfrm>
          <a:off x="609600" y="1352550"/>
          <a:ext cx="8153398" cy="3373406"/>
        </p:xfrm>
        <a:graphic>
          <a:graphicData uri="http://schemas.openxmlformats.org/drawingml/2006/table">
            <a:tbl>
              <a:tblPr firstRow="1" firstCol="1" bandRow="1">
                <a:tableStyleId>{5C22544A-7EE6-4342-B048-85BDC9FD1C3A}</a:tableStyleId>
              </a:tblPr>
              <a:tblGrid>
                <a:gridCol w="524897">
                  <a:extLst>
                    <a:ext uri="{9D8B030D-6E8A-4147-A177-3AD203B41FA5}">
                      <a16:colId xmlns:a16="http://schemas.microsoft.com/office/drawing/2014/main" val="3169604149"/>
                    </a:ext>
                  </a:extLst>
                </a:gridCol>
                <a:gridCol w="4580503">
                  <a:extLst>
                    <a:ext uri="{9D8B030D-6E8A-4147-A177-3AD203B41FA5}">
                      <a16:colId xmlns:a16="http://schemas.microsoft.com/office/drawing/2014/main" val="4240779970"/>
                    </a:ext>
                  </a:extLst>
                </a:gridCol>
                <a:gridCol w="3047998">
                  <a:extLst>
                    <a:ext uri="{9D8B030D-6E8A-4147-A177-3AD203B41FA5}">
                      <a16:colId xmlns:a16="http://schemas.microsoft.com/office/drawing/2014/main" val="2990597384"/>
                    </a:ext>
                  </a:extLst>
                </a:gridCol>
              </a:tblGrid>
              <a:tr h="163222">
                <a:tc>
                  <a:txBody>
                    <a:bodyPr/>
                    <a:lstStyle/>
                    <a:p>
                      <a:pPr algn="ctr">
                        <a:lnSpc>
                          <a:spcPct val="115000"/>
                        </a:lnSpc>
                        <a:spcAft>
                          <a:spcPts val="1000"/>
                        </a:spcAft>
                      </a:pPr>
                      <a:r>
                        <a:rPr lang="pl-PL" sz="1400">
                          <a:effectLst/>
                        </a:rPr>
                        <a:t>LP.</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tc>
                <a:tc>
                  <a:txBody>
                    <a:bodyPr/>
                    <a:lstStyle/>
                    <a:p>
                      <a:pPr algn="ctr">
                        <a:lnSpc>
                          <a:spcPct val="115000"/>
                        </a:lnSpc>
                        <a:spcAft>
                          <a:spcPts val="1000"/>
                        </a:spcAft>
                      </a:pPr>
                      <a:r>
                        <a:rPr lang="pl-PL" sz="1400">
                          <a:effectLst/>
                        </a:rPr>
                        <a:t>NAZWA PRZEDSIĘWZIĘCIA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tc>
                <a:tc>
                  <a:txBody>
                    <a:bodyPr/>
                    <a:lstStyle/>
                    <a:p>
                      <a:pPr algn="ctr">
                        <a:lnSpc>
                          <a:spcPct val="115000"/>
                        </a:lnSpc>
                        <a:spcAft>
                          <a:spcPts val="1000"/>
                        </a:spcAft>
                      </a:pPr>
                      <a:r>
                        <a:rPr lang="pl-PL" sz="1400">
                          <a:effectLst/>
                        </a:rPr>
                        <a:t>KWOTA PRZEDSIĘWZIĘCIA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tc>
                <a:extLst>
                  <a:ext uri="{0D108BD9-81ED-4DB2-BD59-A6C34878D82A}">
                    <a16:rowId xmlns:a16="http://schemas.microsoft.com/office/drawing/2014/main" val="1012949423"/>
                  </a:ext>
                </a:extLst>
              </a:tr>
              <a:tr h="337664">
                <a:tc>
                  <a:txBody>
                    <a:bodyPr/>
                    <a:lstStyle/>
                    <a:p>
                      <a:pPr algn="ctr">
                        <a:lnSpc>
                          <a:spcPct val="115000"/>
                        </a:lnSpc>
                        <a:spcAft>
                          <a:spcPts val="1000"/>
                        </a:spcAft>
                      </a:pPr>
                      <a:r>
                        <a:rPr lang="pl-PL" sz="1400" dirty="0">
                          <a:effectLst/>
                        </a:rPr>
                        <a:t>6.</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nchor="ctr"/>
                </a:tc>
                <a:tc>
                  <a:txBody>
                    <a:bodyPr/>
                    <a:lstStyle/>
                    <a:p>
                      <a:pPr algn="l">
                        <a:lnSpc>
                          <a:spcPct val="115000"/>
                        </a:lnSpc>
                        <a:spcAft>
                          <a:spcPts val="1000"/>
                        </a:spcAft>
                      </a:pPr>
                      <a:r>
                        <a:rPr lang="pl-PL" sz="1400" dirty="0">
                          <a:effectLst/>
                        </a:rPr>
                        <a:t>Zakup i montaż </a:t>
                      </a:r>
                      <a:r>
                        <a:rPr lang="pl-PL" sz="1400" dirty="0" err="1">
                          <a:effectLst/>
                        </a:rPr>
                        <a:t>piłkochwytu</a:t>
                      </a:r>
                      <a:r>
                        <a:rPr lang="pl-PL" sz="1400" dirty="0">
                          <a:effectLst/>
                        </a:rPr>
                        <a:t> na boisko sportowe przy Szkole Podstawowej na Tuchomskiej</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tc>
                <a:tc>
                  <a:txBody>
                    <a:bodyPr/>
                    <a:lstStyle/>
                    <a:p>
                      <a:pPr algn="ctr">
                        <a:lnSpc>
                          <a:spcPct val="115000"/>
                        </a:lnSpc>
                        <a:spcAft>
                          <a:spcPts val="1000"/>
                        </a:spcAft>
                      </a:pPr>
                      <a:r>
                        <a:rPr lang="pl-PL" sz="1400" dirty="0">
                          <a:effectLst/>
                        </a:rPr>
                        <a:t>19 200zł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nchor="ctr"/>
                </a:tc>
                <a:extLst>
                  <a:ext uri="{0D108BD9-81ED-4DB2-BD59-A6C34878D82A}">
                    <a16:rowId xmlns:a16="http://schemas.microsoft.com/office/drawing/2014/main" val="1606614804"/>
                  </a:ext>
                </a:extLst>
              </a:tr>
              <a:tr h="2328986">
                <a:tc>
                  <a:txBody>
                    <a:bodyPr/>
                    <a:lstStyle/>
                    <a:p>
                      <a:pPr algn="ctr">
                        <a:lnSpc>
                          <a:spcPct val="115000"/>
                        </a:lnSpc>
                        <a:spcAft>
                          <a:spcPts val="1000"/>
                        </a:spcAft>
                      </a:pPr>
                      <a:r>
                        <a:rPr lang="pl-PL" sz="1400">
                          <a:effectLst/>
                        </a:rPr>
                        <a:t>7.</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nchor="ctr"/>
                </a:tc>
                <a:tc>
                  <a:txBody>
                    <a:bodyPr/>
                    <a:lstStyle/>
                    <a:p>
                      <a:pPr algn="l">
                        <a:lnSpc>
                          <a:spcPct val="115000"/>
                        </a:lnSpc>
                        <a:spcAft>
                          <a:spcPts val="1000"/>
                        </a:spcAft>
                      </a:pPr>
                      <a:r>
                        <a:rPr lang="pl-PL" sz="1400" dirty="0">
                          <a:effectLst/>
                        </a:rPr>
                        <a:t>Zakup sprzętu służącego poprawie bezpieczeństwa i ochronie przeciwpożarowej mieszkańców: </a:t>
                      </a:r>
                    </a:p>
                    <a:p>
                      <a:pPr algn="l">
                        <a:lnSpc>
                          <a:spcPct val="115000"/>
                        </a:lnSpc>
                        <a:spcAft>
                          <a:spcPts val="1000"/>
                        </a:spcAft>
                      </a:pPr>
                      <a:r>
                        <a:rPr lang="pl-PL" sz="1400" dirty="0">
                          <a:effectLst/>
                        </a:rPr>
                        <a:t>- Radiotelefon przenośny MOTOROLA DP4801e – szt. 2 </a:t>
                      </a:r>
                    </a:p>
                    <a:p>
                      <a:pPr algn="l">
                        <a:lnSpc>
                          <a:spcPct val="115000"/>
                        </a:lnSpc>
                        <a:spcAft>
                          <a:spcPts val="1000"/>
                        </a:spcAft>
                      </a:pPr>
                      <a:r>
                        <a:rPr lang="pl-PL" sz="1400" dirty="0">
                          <a:effectLst/>
                        </a:rPr>
                        <a:t>- Ubranie specjalne ROSENBAUER FIRE MAX 3 – szt. 2 </a:t>
                      </a:r>
                    </a:p>
                    <a:p>
                      <a:pPr algn="l">
                        <a:lnSpc>
                          <a:spcPct val="115000"/>
                        </a:lnSpc>
                        <a:spcAft>
                          <a:spcPts val="1000"/>
                        </a:spcAft>
                      </a:pPr>
                      <a:r>
                        <a:rPr lang="pl-PL" sz="1400" dirty="0">
                          <a:effectLst/>
                        </a:rPr>
                        <a:t>- Wąż tłoczny 42/20 OSW ESCHBACH SIGNAL – szt. 10</a:t>
                      </a:r>
                    </a:p>
                    <a:p>
                      <a:pPr algn="l">
                        <a:lnSpc>
                          <a:spcPct val="115000"/>
                        </a:lnSpc>
                        <a:spcAft>
                          <a:spcPts val="1000"/>
                        </a:spcAft>
                      </a:pPr>
                      <a:r>
                        <a:rPr lang="pl-PL" sz="1400" dirty="0">
                          <a:effectLst/>
                        </a:rPr>
                        <a:t>- Plecak PSP R1 z atestowanego materiału CORDURA – szt. 1</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tc>
                <a:tc>
                  <a:txBody>
                    <a:bodyPr/>
                    <a:lstStyle/>
                    <a:p>
                      <a:pPr algn="ctr">
                        <a:lnSpc>
                          <a:spcPct val="115000"/>
                        </a:lnSpc>
                        <a:spcAft>
                          <a:spcPts val="1000"/>
                        </a:spcAft>
                      </a:pPr>
                      <a:r>
                        <a:rPr lang="pl-PL" sz="1400" dirty="0">
                          <a:effectLst/>
                        </a:rPr>
                        <a:t>19 100zł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nchor="ctr"/>
                </a:tc>
                <a:extLst>
                  <a:ext uri="{0D108BD9-81ED-4DB2-BD59-A6C34878D82A}">
                    <a16:rowId xmlns:a16="http://schemas.microsoft.com/office/drawing/2014/main" val="959578616"/>
                  </a:ext>
                </a:extLst>
              </a:tr>
              <a:tr h="337664">
                <a:tc>
                  <a:txBody>
                    <a:bodyPr/>
                    <a:lstStyle/>
                    <a:p>
                      <a:pPr algn="ctr">
                        <a:lnSpc>
                          <a:spcPct val="115000"/>
                        </a:lnSpc>
                        <a:spcAft>
                          <a:spcPts val="1000"/>
                        </a:spcAft>
                      </a:pPr>
                      <a:r>
                        <a:rPr lang="pl-PL" sz="1400">
                          <a:effectLst/>
                        </a:rPr>
                        <a:t>8.</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nchor="ctr"/>
                </a:tc>
                <a:tc>
                  <a:txBody>
                    <a:bodyPr/>
                    <a:lstStyle/>
                    <a:p>
                      <a:pPr algn="l">
                        <a:lnSpc>
                          <a:spcPct val="115000"/>
                        </a:lnSpc>
                        <a:spcAft>
                          <a:spcPts val="1000"/>
                        </a:spcAft>
                      </a:pPr>
                      <a:r>
                        <a:rPr lang="pl-PL" sz="1400">
                          <a:effectLst/>
                        </a:rPr>
                        <a:t>Koszty utrzymania strony internetowej www.radabanino.pl</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tc>
                <a:tc>
                  <a:txBody>
                    <a:bodyPr/>
                    <a:lstStyle/>
                    <a:p>
                      <a:pPr algn="ctr">
                        <a:lnSpc>
                          <a:spcPct val="115000"/>
                        </a:lnSpc>
                        <a:spcAft>
                          <a:spcPts val="1000"/>
                        </a:spcAft>
                      </a:pPr>
                      <a:r>
                        <a:rPr lang="pl-PL" sz="1400" dirty="0">
                          <a:effectLst/>
                        </a:rPr>
                        <a:t>550</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2606" marR="52606" marT="0" marB="0" anchor="ctr"/>
                </a:tc>
                <a:extLst>
                  <a:ext uri="{0D108BD9-81ED-4DB2-BD59-A6C34878D82A}">
                    <a16:rowId xmlns:a16="http://schemas.microsoft.com/office/drawing/2014/main" val="1975962491"/>
                  </a:ext>
                </a:extLst>
              </a:tr>
            </a:tbl>
          </a:graphicData>
        </a:graphic>
      </p:graphicFrame>
    </p:spTree>
    <p:extLst>
      <p:ext uri="{BB962C8B-B14F-4D97-AF65-F5344CB8AC3E}">
        <p14:creationId xmlns:p14="http://schemas.microsoft.com/office/powerpoint/2010/main" val="3653996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533400" y="1657350"/>
            <a:ext cx="8001000" cy="523220"/>
          </a:xfrm>
          <a:prstGeom prst="rect">
            <a:avLst/>
          </a:prstGeom>
        </p:spPr>
        <p:txBody>
          <a:bodyPr wrap="square">
            <a:spAutoFit/>
          </a:bodyPr>
          <a:lstStyle/>
          <a:p>
            <a:pPr fontAlgn="base"/>
            <a:r>
              <a:rPr lang="pl-PL" sz="2800" dirty="0">
                <a:latin typeface="Arial" panose="020B0604020202020204" pitchFamily="34" charset="0"/>
                <a:cs typeface="Arial" panose="020B0604020202020204" pitchFamily="34" charset="0"/>
              </a:rPr>
              <a:t>(zostaną zrealizowane w roku 2023)</a:t>
            </a:r>
          </a:p>
        </p:txBody>
      </p:sp>
      <p:sp>
        <p:nvSpPr>
          <p:cNvPr id="4" name="Tytuł 3"/>
          <p:cNvSpPr>
            <a:spLocks noGrp="1"/>
          </p:cNvSpPr>
          <p:nvPr>
            <p:ph type="title"/>
          </p:nvPr>
        </p:nvSpPr>
        <p:spPr/>
        <p:txBody>
          <a:bodyPr>
            <a:normAutofit/>
          </a:bodyPr>
          <a:lstStyle/>
          <a:p>
            <a:r>
              <a:rPr lang="pl-PL" sz="3200" b="1" dirty="0"/>
              <a:t>- INWESTYCJE NIEZREALIZOWANE Z FS 2023</a:t>
            </a:r>
            <a:endParaRPr lang="pl-PL" sz="3200" dirty="0"/>
          </a:p>
        </p:txBody>
      </p:sp>
      <p:graphicFrame>
        <p:nvGraphicFramePr>
          <p:cNvPr id="2" name="Tabela 1">
            <a:extLst>
              <a:ext uri="{FF2B5EF4-FFF2-40B4-BE49-F238E27FC236}">
                <a16:creationId xmlns:a16="http://schemas.microsoft.com/office/drawing/2014/main" id="{73F117C7-18D5-256B-BD09-0BB189AC4A85}"/>
              </a:ext>
            </a:extLst>
          </p:cNvPr>
          <p:cNvGraphicFramePr>
            <a:graphicFrameLocks noGrp="1"/>
          </p:cNvGraphicFramePr>
          <p:nvPr>
            <p:extLst>
              <p:ext uri="{D42A27DB-BD31-4B8C-83A1-F6EECF244321}">
                <p14:modId xmlns:p14="http://schemas.microsoft.com/office/powerpoint/2010/main" val="3312773949"/>
              </p:ext>
            </p:extLst>
          </p:nvPr>
        </p:nvGraphicFramePr>
        <p:xfrm>
          <a:off x="533400" y="2192000"/>
          <a:ext cx="8001000" cy="2833390"/>
        </p:xfrm>
        <a:graphic>
          <a:graphicData uri="http://schemas.openxmlformats.org/drawingml/2006/table">
            <a:tbl>
              <a:tblPr firstRow="1" firstCol="1" bandRow="1">
                <a:tableStyleId>{5C22544A-7EE6-4342-B048-85BDC9FD1C3A}</a:tableStyleId>
              </a:tblPr>
              <a:tblGrid>
                <a:gridCol w="515086">
                  <a:extLst>
                    <a:ext uri="{9D8B030D-6E8A-4147-A177-3AD203B41FA5}">
                      <a16:colId xmlns:a16="http://schemas.microsoft.com/office/drawing/2014/main" val="2198284394"/>
                    </a:ext>
                  </a:extLst>
                </a:gridCol>
                <a:gridCol w="4326721">
                  <a:extLst>
                    <a:ext uri="{9D8B030D-6E8A-4147-A177-3AD203B41FA5}">
                      <a16:colId xmlns:a16="http://schemas.microsoft.com/office/drawing/2014/main" val="1067838984"/>
                    </a:ext>
                  </a:extLst>
                </a:gridCol>
                <a:gridCol w="3159193">
                  <a:extLst>
                    <a:ext uri="{9D8B030D-6E8A-4147-A177-3AD203B41FA5}">
                      <a16:colId xmlns:a16="http://schemas.microsoft.com/office/drawing/2014/main" val="1289705603"/>
                    </a:ext>
                  </a:extLst>
                </a:gridCol>
              </a:tblGrid>
              <a:tr h="276311">
                <a:tc>
                  <a:txBody>
                    <a:bodyPr/>
                    <a:lstStyle/>
                    <a:p>
                      <a:pPr algn="ctr">
                        <a:lnSpc>
                          <a:spcPct val="115000"/>
                        </a:lnSpc>
                        <a:spcAft>
                          <a:spcPts val="1000"/>
                        </a:spcAft>
                      </a:pPr>
                      <a:r>
                        <a:rPr lang="pl-PL" sz="1200" dirty="0">
                          <a:effectLst/>
                        </a:rPr>
                        <a:t>LP.</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dirty="0">
                          <a:effectLst/>
                        </a:rPr>
                        <a:t>NAZWA PRZEDSIĘWZIĘCIA</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a:effectLst/>
                        </a:rPr>
                        <a:t>KWOTA PRZEDSIĘWZIĘCIA</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42893310"/>
                  </a:ext>
                </a:extLst>
              </a:tr>
              <a:tr h="570192">
                <a:tc>
                  <a:txBody>
                    <a:bodyPr/>
                    <a:lstStyle/>
                    <a:p>
                      <a:pPr algn="ctr">
                        <a:lnSpc>
                          <a:spcPct val="115000"/>
                        </a:lnSpc>
                        <a:spcAft>
                          <a:spcPts val="1000"/>
                        </a:spcAft>
                      </a:pPr>
                      <a:r>
                        <a:rPr lang="pl-PL" sz="1200" dirty="0">
                          <a:effectLst/>
                        </a:rPr>
                        <a:t>1.</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200" dirty="0">
                          <a:effectLst/>
                        </a:rPr>
                        <a:t>Kompleksowa budowa ciągu pieszo-rowerowego na ulicy Rolniczej.</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dirty="0">
                          <a:effectLst/>
                        </a:rPr>
                        <a:t>420 417zł</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78184094"/>
                  </a:ext>
                </a:extLst>
              </a:tr>
              <a:tr h="570192">
                <a:tc>
                  <a:txBody>
                    <a:bodyPr/>
                    <a:lstStyle/>
                    <a:p>
                      <a:pPr algn="ctr">
                        <a:lnSpc>
                          <a:spcPct val="115000"/>
                        </a:lnSpc>
                        <a:spcAft>
                          <a:spcPts val="1000"/>
                        </a:spcAft>
                      </a:pPr>
                      <a:r>
                        <a:rPr lang="pl-PL" sz="1200">
                          <a:effectLst/>
                        </a:rPr>
                        <a:t>2.</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200">
                          <a:effectLst/>
                        </a:rPr>
                        <a:t>Zakup i montaż 2  opraw świetlnych wraz z słupami na ul. Różanej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dirty="0">
                          <a:effectLst/>
                        </a:rPr>
                        <a:t>11 000zł</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9473506"/>
                  </a:ext>
                </a:extLst>
              </a:tr>
              <a:tr h="570192">
                <a:tc>
                  <a:txBody>
                    <a:bodyPr/>
                    <a:lstStyle/>
                    <a:p>
                      <a:pPr algn="ctr">
                        <a:lnSpc>
                          <a:spcPct val="115000"/>
                        </a:lnSpc>
                        <a:spcAft>
                          <a:spcPts val="1000"/>
                        </a:spcAft>
                      </a:pPr>
                      <a:r>
                        <a:rPr lang="pl-PL" sz="1200">
                          <a:effectLst/>
                        </a:rPr>
                        <a:t>3.</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200">
                          <a:effectLst/>
                        </a:rPr>
                        <a:t>Zakup i montaż 3 opraw świetlnych wraz z słupami na ul. Miodowej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dirty="0">
                          <a:effectLst/>
                        </a:rPr>
                        <a:t>16 500zł</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74925038"/>
                  </a:ext>
                </a:extLst>
              </a:tr>
              <a:tr h="570192">
                <a:tc>
                  <a:txBody>
                    <a:bodyPr/>
                    <a:lstStyle/>
                    <a:p>
                      <a:pPr algn="ctr">
                        <a:lnSpc>
                          <a:spcPct val="115000"/>
                        </a:lnSpc>
                        <a:spcAft>
                          <a:spcPts val="1000"/>
                        </a:spcAft>
                      </a:pPr>
                      <a:r>
                        <a:rPr lang="pl-PL" sz="1200">
                          <a:effectLst/>
                        </a:rPr>
                        <a:t>4.</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200">
                          <a:effectLst/>
                        </a:rPr>
                        <a:t>Zakup i montaż 3  opraw świetlnych wraz z słupami na ul. Kalinowej zgodnie z istniejącym projektem.</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dirty="0">
                          <a:effectLst/>
                        </a:rPr>
                        <a:t>16 500zł</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30691134"/>
                  </a:ext>
                </a:extLst>
              </a:tr>
              <a:tr h="276311">
                <a:tc>
                  <a:txBody>
                    <a:bodyPr/>
                    <a:lstStyle/>
                    <a:p>
                      <a:pPr algn="ctr">
                        <a:lnSpc>
                          <a:spcPct val="115000"/>
                        </a:lnSpc>
                        <a:spcAft>
                          <a:spcPts val="1000"/>
                        </a:spcAft>
                      </a:pPr>
                      <a:r>
                        <a:rPr lang="pl-PL" sz="1200">
                          <a:effectLst/>
                        </a:rPr>
                        <a:t>5.</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200">
                          <a:effectLst/>
                        </a:rPr>
                        <a:t>Budowa dwóch progów zwalniających na ulicy Różanej</a:t>
                      </a:r>
                      <a:endParaRPr lang="pl-P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200" dirty="0">
                          <a:effectLst/>
                        </a:rPr>
                        <a:t>7 400 zł</a:t>
                      </a:r>
                      <a:endParaRPr lang="pl-P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33484485"/>
                  </a:ext>
                </a:extLst>
              </a:tr>
            </a:tbl>
          </a:graphicData>
        </a:graphic>
      </p:graphicFrame>
    </p:spTree>
    <p:extLst>
      <p:ext uri="{BB962C8B-B14F-4D97-AF65-F5344CB8AC3E}">
        <p14:creationId xmlns:p14="http://schemas.microsoft.com/office/powerpoint/2010/main" val="2264895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a:xfrm>
            <a:off x="609600" y="209550"/>
            <a:ext cx="8153400" cy="969865"/>
          </a:xfrm>
        </p:spPr>
        <p:txBody>
          <a:bodyPr>
            <a:normAutofit/>
          </a:bodyPr>
          <a:lstStyle/>
          <a:p>
            <a:r>
              <a:rPr lang="pl-PL" sz="2400" b="1" dirty="0"/>
              <a:t>Zrealizowano poniższe wydatki z środków pochodzących z DODATKOWEGO FUNDUSZU SOŁECKIEGO 50 000 zł</a:t>
            </a:r>
            <a:endParaRPr lang="pl-PL" sz="2400" dirty="0"/>
          </a:p>
        </p:txBody>
      </p:sp>
      <p:graphicFrame>
        <p:nvGraphicFramePr>
          <p:cNvPr id="3" name="Tabela 2">
            <a:extLst>
              <a:ext uri="{FF2B5EF4-FFF2-40B4-BE49-F238E27FC236}">
                <a16:creationId xmlns:a16="http://schemas.microsoft.com/office/drawing/2014/main" id="{3225B88C-0BF5-660B-BEBE-DABEB61B6EF2}"/>
              </a:ext>
            </a:extLst>
          </p:cNvPr>
          <p:cNvGraphicFramePr>
            <a:graphicFrameLocks noGrp="1"/>
          </p:cNvGraphicFramePr>
          <p:nvPr>
            <p:extLst>
              <p:ext uri="{D42A27DB-BD31-4B8C-83A1-F6EECF244321}">
                <p14:modId xmlns:p14="http://schemas.microsoft.com/office/powerpoint/2010/main" val="3703183542"/>
              </p:ext>
            </p:extLst>
          </p:nvPr>
        </p:nvGraphicFramePr>
        <p:xfrm>
          <a:off x="228601" y="1352550"/>
          <a:ext cx="8686797" cy="3945714"/>
        </p:xfrm>
        <a:graphic>
          <a:graphicData uri="http://schemas.openxmlformats.org/drawingml/2006/table">
            <a:tbl>
              <a:tblPr firstRow="1" firstCol="1" bandRow="1">
                <a:tableStyleId>{5C22544A-7EE6-4342-B048-85BDC9FD1C3A}</a:tableStyleId>
              </a:tblPr>
              <a:tblGrid>
                <a:gridCol w="454948">
                  <a:extLst>
                    <a:ext uri="{9D8B030D-6E8A-4147-A177-3AD203B41FA5}">
                      <a16:colId xmlns:a16="http://schemas.microsoft.com/office/drawing/2014/main" val="2236762026"/>
                    </a:ext>
                  </a:extLst>
                </a:gridCol>
                <a:gridCol w="5112693">
                  <a:extLst>
                    <a:ext uri="{9D8B030D-6E8A-4147-A177-3AD203B41FA5}">
                      <a16:colId xmlns:a16="http://schemas.microsoft.com/office/drawing/2014/main" val="49914722"/>
                    </a:ext>
                  </a:extLst>
                </a:gridCol>
                <a:gridCol w="1518957">
                  <a:extLst>
                    <a:ext uri="{9D8B030D-6E8A-4147-A177-3AD203B41FA5}">
                      <a16:colId xmlns:a16="http://schemas.microsoft.com/office/drawing/2014/main" val="693660332"/>
                    </a:ext>
                  </a:extLst>
                </a:gridCol>
                <a:gridCol w="1600199">
                  <a:extLst>
                    <a:ext uri="{9D8B030D-6E8A-4147-A177-3AD203B41FA5}">
                      <a16:colId xmlns:a16="http://schemas.microsoft.com/office/drawing/2014/main" val="169229705"/>
                    </a:ext>
                  </a:extLst>
                </a:gridCol>
              </a:tblGrid>
              <a:tr h="518498">
                <a:tc>
                  <a:txBody>
                    <a:bodyPr/>
                    <a:lstStyle/>
                    <a:p>
                      <a:pPr algn="ctr">
                        <a:lnSpc>
                          <a:spcPct val="107000"/>
                        </a:lnSpc>
                        <a:spcAft>
                          <a:spcPts val="800"/>
                        </a:spcAft>
                      </a:pPr>
                      <a:r>
                        <a:rPr lang="pl-PL" sz="1300">
                          <a:effectLst/>
                        </a:rPr>
                        <a:t>LP</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gn="ctr">
                        <a:lnSpc>
                          <a:spcPct val="107000"/>
                        </a:lnSpc>
                        <a:spcAft>
                          <a:spcPts val="800"/>
                        </a:spcAft>
                      </a:pPr>
                      <a:r>
                        <a:rPr lang="pl-PL" sz="1300">
                          <a:effectLst/>
                        </a:rPr>
                        <a:t>NAZWA ZADANIA</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gn="ctr">
                        <a:lnSpc>
                          <a:spcPct val="107000"/>
                        </a:lnSpc>
                        <a:spcAft>
                          <a:spcPts val="800"/>
                        </a:spcAft>
                      </a:pPr>
                      <a:r>
                        <a:rPr lang="pl-PL" sz="1300">
                          <a:effectLst/>
                        </a:rPr>
                        <a:t>KWOTA PRZEZNACZONA</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gn="ctr">
                        <a:lnSpc>
                          <a:spcPct val="107000"/>
                        </a:lnSpc>
                        <a:spcAft>
                          <a:spcPts val="800"/>
                        </a:spcAft>
                      </a:pPr>
                      <a:r>
                        <a:rPr lang="pl-PL" sz="1300">
                          <a:effectLst/>
                        </a:rPr>
                        <a:t>KWOTA REALIZACJI</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extLst>
                  <a:ext uri="{0D108BD9-81ED-4DB2-BD59-A6C34878D82A}">
                    <a16:rowId xmlns:a16="http://schemas.microsoft.com/office/drawing/2014/main" val="62409660"/>
                  </a:ext>
                </a:extLst>
              </a:tr>
              <a:tr h="349668">
                <a:tc>
                  <a:txBody>
                    <a:bodyPr/>
                    <a:lstStyle/>
                    <a:p>
                      <a:pPr>
                        <a:lnSpc>
                          <a:spcPct val="107000"/>
                        </a:lnSpc>
                        <a:spcAft>
                          <a:spcPts val="800"/>
                        </a:spcAft>
                      </a:pPr>
                      <a:r>
                        <a:rPr lang="pl-PL" sz="1300">
                          <a:effectLst/>
                        </a:rPr>
                        <a:t>1.</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Zakup 3 sztuk masztów flagowych wysokości 5m</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5000zł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4496,88 zł (503,12zł)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2299754691"/>
                  </a:ext>
                </a:extLst>
              </a:tr>
              <a:tr h="349668">
                <a:tc>
                  <a:txBody>
                    <a:bodyPr/>
                    <a:lstStyle/>
                    <a:p>
                      <a:pPr>
                        <a:lnSpc>
                          <a:spcPct val="107000"/>
                        </a:lnSpc>
                        <a:spcAft>
                          <a:spcPts val="800"/>
                        </a:spcAft>
                      </a:pPr>
                      <a:r>
                        <a:rPr lang="pl-PL" sz="1300">
                          <a:effectLst/>
                        </a:rPr>
                        <a:t>2.</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dirty="0">
                          <a:effectLst/>
                        </a:rPr>
                        <a:t>Zakup tablicy pamiątkowej na Pomnik ofiar reżimu hitlerowskiego i stalinowskiego w Baninie.</a:t>
                      </a:r>
                      <a:endParaRPr lang="pl-PL"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5000zł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4920 zł (80zł)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3169383525"/>
                  </a:ext>
                </a:extLst>
              </a:tr>
              <a:tr h="349668">
                <a:tc>
                  <a:txBody>
                    <a:bodyPr/>
                    <a:lstStyle/>
                    <a:p>
                      <a:pPr>
                        <a:lnSpc>
                          <a:spcPct val="107000"/>
                        </a:lnSpc>
                        <a:spcAft>
                          <a:spcPts val="800"/>
                        </a:spcAft>
                      </a:pPr>
                      <a:r>
                        <a:rPr lang="pl-PL" sz="1300">
                          <a:effectLst/>
                        </a:rPr>
                        <a:t>3.</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Wynajem dmuchańca – zjeżdżalni na festyn w Baninie w miesiącu czerwcu.</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2220zł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2220</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1926763422"/>
                  </a:ext>
                </a:extLst>
              </a:tr>
              <a:tr h="349668">
                <a:tc>
                  <a:txBody>
                    <a:bodyPr/>
                    <a:lstStyle/>
                    <a:p>
                      <a:pPr>
                        <a:lnSpc>
                          <a:spcPct val="107000"/>
                        </a:lnSpc>
                        <a:spcAft>
                          <a:spcPts val="800"/>
                        </a:spcAft>
                      </a:pPr>
                      <a:r>
                        <a:rPr lang="pl-PL" sz="1300">
                          <a:effectLst/>
                        </a:rPr>
                        <a:t>4.</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Wsparcie finansowe dla Szkoły Podstawowej w Baninie na zakup wiaty/zadaszenia na rowery</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10 000zł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10000</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1955050594"/>
                  </a:ext>
                </a:extLst>
              </a:tr>
              <a:tr h="349668">
                <a:tc>
                  <a:txBody>
                    <a:bodyPr/>
                    <a:lstStyle/>
                    <a:p>
                      <a:pPr>
                        <a:lnSpc>
                          <a:spcPct val="107000"/>
                        </a:lnSpc>
                        <a:spcAft>
                          <a:spcPts val="800"/>
                        </a:spcAft>
                      </a:pPr>
                      <a:r>
                        <a:rPr lang="pl-PL" sz="1300">
                          <a:effectLst/>
                        </a:rPr>
                        <a:t>5.</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Zakup pojemnika do selektywnej zbiórki odpadów Dzwon Igloo PLASTIK</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2059zł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2059zł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3421198449"/>
                  </a:ext>
                </a:extLst>
              </a:tr>
              <a:tr h="170879">
                <a:tc>
                  <a:txBody>
                    <a:bodyPr/>
                    <a:lstStyle/>
                    <a:p>
                      <a:pPr>
                        <a:lnSpc>
                          <a:spcPct val="107000"/>
                        </a:lnSpc>
                        <a:spcAft>
                          <a:spcPts val="800"/>
                        </a:spcAft>
                      </a:pPr>
                      <a:r>
                        <a:rPr lang="pl-PL" sz="1300">
                          <a:effectLst/>
                        </a:rPr>
                        <a:t>6.</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Budowa miejsca na ognisko</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10 000zł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9191,79zł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3450819421"/>
                  </a:ext>
                </a:extLst>
              </a:tr>
              <a:tr h="170879">
                <a:tc>
                  <a:txBody>
                    <a:bodyPr/>
                    <a:lstStyle/>
                    <a:p>
                      <a:pPr>
                        <a:lnSpc>
                          <a:spcPct val="107000"/>
                        </a:lnSpc>
                        <a:spcAft>
                          <a:spcPts val="800"/>
                        </a:spcAft>
                      </a:pPr>
                      <a:r>
                        <a:rPr lang="pl-PL" sz="1300">
                          <a:effectLst/>
                        </a:rPr>
                        <a:t>7.</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Ławki parkowe betonowe bez oparcia na skatepark 2 sztuki </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2500zł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2500zł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2273450624"/>
                  </a:ext>
                </a:extLst>
              </a:tr>
              <a:tr h="349668">
                <a:tc>
                  <a:txBody>
                    <a:bodyPr/>
                    <a:lstStyle/>
                    <a:p>
                      <a:pPr>
                        <a:lnSpc>
                          <a:spcPct val="107000"/>
                        </a:lnSpc>
                        <a:spcAft>
                          <a:spcPts val="800"/>
                        </a:spcAft>
                      </a:pPr>
                      <a:r>
                        <a:rPr lang="pl-PL" sz="1300">
                          <a:effectLst/>
                        </a:rPr>
                        <a:t>8.</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Zakup 4 sztuk ławek z przeznaczeniem na plac rekreacyjno-sportowy w Baninie (przy miejscu na ognisko).</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5000zł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5000zł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3398372470"/>
                  </a:ext>
                </a:extLst>
              </a:tr>
              <a:tr h="170879">
                <a:tc>
                  <a:txBody>
                    <a:bodyPr/>
                    <a:lstStyle/>
                    <a:p>
                      <a:pPr>
                        <a:lnSpc>
                          <a:spcPct val="107000"/>
                        </a:lnSpc>
                        <a:spcAft>
                          <a:spcPts val="800"/>
                        </a:spcAft>
                      </a:pPr>
                      <a:r>
                        <a:rPr lang="pl-PL" sz="1300">
                          <a:effectLst/>
                        </a:rPr>
                        <a:t>9. </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Zakup cebulek kwiatów.</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600zł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a:effectLst/>
                        </a:rPr>
                        <a:t>600zł</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3836292493"/>
                  </a:ext>
                </a:extLst>
              </a:tr>
              <a:tr h="528457">
                <a:tc>
                  <a:txBody>
                    <a:bodyPr/>
                    <a:lstStyle/>
                    <a:p>
                      <a:pPr>
                        <a:lnSpc>
                          <a:spcPct val="107000"/>
                        </a:lnSpc>
                        <a:spcAft>
                          <a:spcPts val="800"/>
                        </a:spcAft>
                      </a:pPr>
                      <a:r>
                        <a:rPr lang="pl-PL" sz="1300">
                          <a:effectLst/>
                        </a:rPr>
                        <a:t>10.</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nSpc>
                          <a:spcPct val="107000"/>
                        </a:lnSpc>
                        <a:spcAft>
                          <a:spcPts val="800"/>
                        </a:spcAft>
                      </a:pPr>
                      <a:r>
                        <a:rPr lang="pl-PL" sz="1300">
                          <a:effectLst/>
                        </a:rPr>
                        <a:t>Zakup nagród rzeczowych oraz wszelkie koszty związane z organizacją finału Wielkiej Orkiestry Świątecznej Pomocy w Baninie.</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tc>
                <a:tc>
                  <a:txBody>
                    <a:bodyPr/>
                    <a:lstStyle/>
                    <a:p>
                      <a:pPr algn="ctr">
                        <a:lnSpc>
                          <a:spcPct val="107000"/>
                        </a:lnSpc>
                        <a:spcAft>
                          <a:spcPts val="800"/>
                        </a:spcAft>
                      </a:pPr>
                      <a:r>
                        <a:rPr lang="pl-PL" sz="1300">
                          <a:effectLst/>
                        </a:rPr>
                        <a:t>9012,33</a:t>
                      </a:r>
                      <a:endParaRPr lang="pl-PL" sz="130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tc>
                  <a:txBody>
                    <a:bodyPr/>
                    <a:lstStyle/>
                    <a:p>
                      <a:pPr>
                        <a:lnSpc>
                          <a:spcPct val="107000"/>
                        </a:lnSpc>
                        <a:spcAft>
                          <a:spcPts val="800"/>
                        </a:spcAft>
                      </a:pPr>
                      <a:r>
                        <a:rPr lang="pl-PL" sz="1300" dirty="0">
                          <a:effectLst/>
                        </a:rPr>
                        <a:t>9012,33</a:t>
                      </a:r>
                      <a:endParaRPr lang="pl-PL"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3510" marR="63510" marT="0" marB="0" anchor="ctr"/>
                </a:tc>
                <a:extLst>
                  <a:ext uri="{0D108BD9-81ED-4DB2-BD59-A6C34878D82A}">
                    <a16:rowId xmlns:a16="http://schemas.microsoft.com/office/drawing/2014/main" val="2982166873"/>
                  </a:ext>
                </a:extLst>
              </a:tr>
            </a:tbl>
          </a:graphicData>
        </a:graphic>
      </p:graphicFrame>
    </p:spTree>
    <p:extLst>
      <p:ext uri="{BB962C8B-B14F-4D97-AF65-F5344CB8AC3E}">
        <p14:creationId xmlns:p14="http://schemas.microsoft.com/office/powerpoint/2010/main" val="10554740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1"/>
          <p:cNvSpPr>
            <a:spLocks noGrp="1"/>
          </p:cNvSpPr>
          <p:nvPr>
            <p:ph type="title"/>
          </p:nvPr>
        </p:nvSpPr>
        <p:spPr>
          <a:xfrm>
            <a:off x="609600" y="209550"/>
            <a:ext cx="8153400" cy="914400"/>
          </a:xfrm>
        </p:spPr>
        <p:txBody>
          <a:bodyPr>
            <a:normAutofit fontScale="90000"/>
          </a:bodyPr>
          <a:lstStyle/>
          <a:p>
            <a:pPr algn="ctr"/>
            <a:r>
              <a:rPr lang="pl-PL" sz="3200" dirty="0"/>
              <a:t>Uchwalono Fundusz Sołecki na rok 2023</a:t>
            </a:r>
            <a:br>
              <a:rPr lang="pl-PL" sz="3200" dirty="0"/>
            </a:br>
            <a:r>
              <a:rPr lang="pl-PL" sz="3200" dirty="0"/>
              <a:t>KWOTA 588 678,97 zł</a:t>
            </a:r>
          </a:p>
        </p:txBody>
      </p:sp>
      <p:graphicFrame>
        <p:nvGraphicFramePr>
          <p:cNvPr id="2" name="Tabela 1">
            <a:extLst>
              <a:ext uri="{FF2B5EF4-FFF2-40B4-BE49-F238E27FC236}">
                <a16:creationId xmlns:a16="http://schemas.microsoft.com/office/drawing/2014/main" id="{846FE23E-0009-EA83-2D5B-89F30B0F80D0}"/>
              </a:ext>
            </a:extLst>
          </p:cNvPr>
          <p:cNvGraphicFramePr>
            <a:graphicFrameLocks noGrp="1"/>
          </p:cNvGraphicFramePr>
          <p:nvPr>
            <p:extLst>
              <p:ext uri="{D42A27DB-BD31-4B8C-83A1-F6EECF244321}">
                <p14:modId xmlns:p14="http://schemas.microsoft.com/office/powerpoint/2010/main" val="1532539242"/>
              </p:ext>
            </p:extLst>
          </p:nvPr>
        </p:nvGraphicFramePr>
        <p:xfrm>
          <a:off x="457200" y="1428751"/>
          <a:ext cx="8305799" cy="3505202"/>
        </p:xfrm>
        <a:graphic>
          <a:graphicData uri="http://schemas.openxmlformats.org/drawingml/2006/table">
            <a:tbl>
              <a:tblPr firstRow="1" firstCol="1" bandRow="1">
                <a:tableStyleId>{5C22544A-7EE6-4342-B048-85BDC9FD1C3A}</a:tableStyleId>
              </a:tblPr>
              <a:tblGrid>
                <a:gridCol w="534708">
                  <a:extLst>
                    <a:ext uri="{9D8B030D-6E8A-4147-A177-3AD203B41FA5}">
                      <a16:colId xmlns:a16="http://schemas.microsoft.com/office/drawing/2014/main" val="498783261"/>
                    </a:ext>
                  </a:extLst>
                </a:gridCol>
                <a:gridCol w="4739494">
                  <a:extLst>
                    <a:ext uri="{9D8B030D-6E8A-4147-A177-3AD203B41FA5}">
                      <a16:colId xmlns:a16="http://schemas.microsoft.com/office/drawing/2014/main" val="290521568"/>
                    </a:ext>
                  </a:extLst>
                </a:gridCol>
                <a:gridCol w="3031597">
                  <a:extLst>
                    <a:ext uri="{9D8B030D-6E8A-4147-A177-3AD203B41FA5}">
                      <a16:colId xmlns:a16="http://schemas.microsoft.com/office/drawing/2014/main" val="3653712792"/>
                    </a:ext>
                  </a:extLst>
                </a:gridCol>
              </a:tblGrid>
              <a:tr h="284561">
                <a:tc>
                  <a:txBody>
                    <a:bodyPr/>
                    <a:lstStyle/>
                    <a:p>
                      <a:pPr algn="ctr">
                        <a:lnSpc>
                          <a:spcPct val="115000"/>
                        </a:lnSpc>
                        <a:spcAft>
                          <a:spcPts val="1000"/>
                        </a:spcAft>
                      </a:pPr>
                      <a:r>
                        <a:rPr lang="pl-PL" sz="1400">
                          <a:effectLst/>
                        </a:rPr>
                        <a:t>LP.</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NAZWA PRZEDSIĘWZIĘCIA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KWOTA PRZEDSIĘWZIĘCIA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8607608"/>
                  </a:ext>
                </a:extLst>
              </a:tr>
              <a:tr h="587216">
                <a:tc>
                  <a:txBody>
                    <a:bodyPr/>
                    <a:lstStyle/>
                    <a:p>
                      <a:pPr algn="ctr">
                        <a:lnSpc>
                          <a:spcPct val="115000"/>
                        </a:lnSpc>
                        <a:spcAft>
                          <a:spcPts val="1000"/>
                        </a:spcAft>
                      </a:pPr>
                      <a:r>
                        <a:rPr lang="pl-PL" sz="1400">
                          <a:effectLst/>
                        </a:rPr>
                        <a:t>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dirty="0">
                          <a:effectLst/>
                        </a:rPr>
                        <a:t>Kompleksowa budowa chodnika z dopuszczonym ruchem rowerowym na ulicy Źródlanej.</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260 000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46047995"/>
                  </a:ext>
                </a:extLst>
              </a:tr>
              <a:tr h="284561">
                <a:tc>
                  <a:txBody>
                    <a:bodyPr/>
                    <a:lstStyle/>
                    <a:p>
                      <a:pPr algn="ctr">
                        <a:lnSpc>
                          <a:spcPct val="115000"/>
                        </a:lnSpc>
                        <a:spcAft>
                          <a:spcPts val="1000"/>
                        </a:spcAft>
                      </a:pPr>
                      <a:r>
                        <a:rPr lang="pl-PL" sz="1400">
                          <a:effectLst/>
                        </a:rPr>
                        <a:t>2.</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ułożenie płyt YOMB na ulicy Sosnowej</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40 000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24219356"/>
                  </a:ext>
                </a:extLst>
              </a:tr>
              <a:tr h="587216">
                <a:tc>
                  <a:txBody>
                    <a:bodyPr/>
                    <a:lstStyle/>
                    <a:p>
                      <a:pPr algn="ctr">
                        <a:lnSpc>
                          <a:spcPct val="115000"/>
                        </a:lnSpc>
                        <a:spcAft>
                          <a:spcPts val="1000"/>
                        </a:spcAft>
                      </a:pPr>
                      <a:r>
                        <a:rPr lang="pl-PL" sz="1400">
                          <a:effectLst/>
                        </a:rPr>
                        <a:t>3. </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ułożenie płyt YOMB na skrzyżowaniu ulic Gwiezdna/Szczęśliwa 100 mb</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47 000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7749532"/>
                  </a:ext>
                </a:extLst>
              </a:tr>
              <a:tr h="587216">
                <a:tc>
                  <a:txBody>
                    <a:bodyPr/>
                    <a:lstStyle/>
                    <a:p>
                      <a:pPr algn="ctr">
                        <a:lnSpc>
                          <a:spcPct val="115000"/>
                        </a:lnSpc>
                        <a:spcAft>
                          <a:spcPts val="1000"/>
                        </a:spcAft>
                      </a:pPr>
                      <a:r>
                        <a:rPr lang="pl-PL" sz="1400">
                          <a:effectLst/>
                        </a:rPr>
                        <a:t>4.</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3  opraw świetlnych wraz z słupami na ul. Różanej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24 000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94370469"/>
                  </a:ext>
                </a:extLst>
              </a:tr>
              <a:tr h="587216">
                <a:tc>
                  <a:txBody>
                    <a:bodyPr/>
                    <a:lstStyle/>
                    <a:p>
                      <a:pPr algn="ctr">
                        <a:lnSpc>
                          <a:spcPct val="115000"/>
                        </a:lnSpc>
                        <a:spcAft>
                          <a:spcPts val="1000"/>
                        </a:spcAft>
                      </a:pPr>
                      <a:r>
                        <a:rPr lang="pl-PL" sz="1400">
                          <a:effectLst/>
                        </a:rPr>
                        <a:t>5.</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3 opraw świetlnych wraz z słupami na ul. Miodowej/Miedzianej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24 000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56455109"/>
                  </a:ext>
                </a:extLst>
              </a:tr>
              <a:tr h="587216">
                <a:tc>
                  <a:txBody>
                    <a:bodyPr/>
                    <a:lstStyle/>
                    <a:p>
                      <a:pPr algn="ctr">
                        <a:lnSpc>
                          <a:spcPct val="115000"/>
                        </a:lnSpc>
                        <a:spcAft>
                          <a:spcPts val="1000"/>
                        </a:spcAft>
                      </a:pPr>
                      <a:r>
                        <a:rPr lang="pl-PL" sz="1400">
                          <a:effectLst/>
                        </a:rPr>
                        <a:t>6.</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2  opraw świetlnych wraz z słupami na ul. Kalinowej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dirty="0">
                          <a:effectLst/>
                        </a:rPr>
                        <a:t>16 000 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908777747"/>
                  </a:ext>
                </a:extLst>
              </a:tr>
            </a:tbl>
          </a:graphicData>
        </a:graphic>
      </p:graphicFrame>
    </p:spTree>
    <p:extLst>
      <p:ext uri="{BB962C8B-B14F-4D97-AF65-F5344CB8AC3E}">
        <p14:creationId xmlns:p14="http://schemas.microsoft.com/office/powerpoint/2010/main" val="3654849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9852C1DC-FBF8-50A2-F5C2-D48D3B0B0ECA}"/>
              </a:ext>
            </a:extLst>
          </p:cNvPr>
          <p:cNvGraphicFramePr>
            <a:graphicFrameLocks noGrp="1"/>
          </p:cNvGraphicFramePr>
          <p:nvPr>
            <p:extLst>
              <p:ext uri="{D42A27DB-BD31-4B8C-83A1-F6EECF244321}">
                <p14:modId xmlns:p14="http://schemas.microsoft.com/office/powerpoint/2010/main" val="744132255"/>
              </p:ext>
            </p:extLst>
          </p:nvPr>
        </p:nvGraphicFramePr>
        <p:xfrm>
          <a:off x="304800" y="361950"/>
          <a:ext cx="8534398" cy="4571998"/>
        </p:xfrm>
        <a:graphic>
          <a:graphicData uri="http://schemas.openxmlformats.org/drawingml/2006/table">
            <a:tbl>
              <a:tblPr firstRow="1" firstCol="1" bandRow="1">
                <a:tableStyleId>{5C22544A-7EE6-4342-B048-85BDC9FD1C3A}</a:tableStyleId>
              </a:tblPr>
              <a:tblGrid>
                <a:gridCol w="549424">
                  <a:extLst>
                    <a:ext uri="{9D8B030D-6E8A-4147-A177-3AD203B41FA5}">
                      <a16:colId xmlns:a16="http://schemas.microsoft.com/office/drawing/2014/main" val="2434765396"/>
                    </a:ext>
                  </a:extLst>
                </a:gridCol>
                <a:gridCol w="4869939">
                  <a:extLst>
                    <a:ext uri="{9D8B030D-6E8A-4147-A177-3AD203B41FA5}">
                      <a16:colId xmlns:a16="http://schemas.microsoft.com/office/drawing/2014/main" val="3138656309"/>
                    </a:ext>
                  </a:extLst>
                </a:gridCol>
                <a:gridCol w="3115035">
                  <a:extLst>
                    <a:ext uri="{9D8B030D-6E8A-4147-A177-3AD203B41FA5}">
                      <a16:colId xmlns:a16="http://schemas.microsoft.com/office/drawing/2014/main" val="4150732554"/>
                    </a:ext>
                  </a:extLst>
                </a:gridCol>
              </a:tblGrid>
              <a:tr h="701721">
                <a:tc>
                  <a:txBody>
                    <a:bodyPr/>
                    <a:lstStyle/>
                    <a:p>
                      <a:pPr algn="ctr">
                        <a:lnSpc>
                          <a:spcPct val="115000"/>
                        </a:lnSpc>
                        <a:spcAft>
                          <a:spcPts val="1000"/>
                        </a:spcAft>
                      </a:pPr>
                      <a:r>
                        <a:rPr lang="pl-PL" sz="1400" dirty="0">
                          <a:effectLst/>
                        </a:rPr>
                        <a:t>7.</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dirty="0">
                          <a:effectLst/>
                        </a:rPr>
                        <a:t>Zakup i montaż 2  opraw świetlnych wraz z słupami na ul. Głogowej zgodnie z istniejącym projektem.</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dirty="0">
                          <a:effectLst/>
                        </a:rPr>
                        <a:t>16 000 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8955548"/>
                  </a:ext>
                </a:extLst>
              </a:tr>
              <a:tr h="701721">
                <a:tc>
                  <a:txBody>
                    <a:bodyPr/>
                    <a:lstStyle/>
                    <a:p>
                      <a:pPr algn="ctr">
                        <a:lnSpc>
                          <a:spcPct val="115000"/>
                        </a:lnSpc>
                        <a:spcAft>
                          <a:spcPts val="1000"/>
                        </a:spcAft>
                      </a:pPr>
                      <a:r>
                        <a:rPr lang="pl-PL" sz="1400">
                          <a:effectLst/>
                        </a:rPr>
                        <a:t>8.</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dirty="0">
                          <a:effectLst/>
                        </a:rPr>
                        <a:t>Zakup i montaż 3  opraw świetlnych wraz z słupami na ul. Ogrodowa zgodnie z istniejącym projektem.</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24 000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00356238"/>
                  </a:ext>
                </a:extLst>
              </a:tr>
              <a:tr h="701721">
                <a:tc>
                  <a:txBody>
                    <a:bodyPr/>
                    <a:lstStyle/>
                    <a:p>
                      <a:pPr algn="ctr">
                        <a:lnSpc>
                          <a:spcPct val="115000"/>
                        </a:lnSpc>
                        <a:spcAft>
                          <a:spcPts val="1000"/>
                        </a:spcAft>
                      </a:pPr>
                      <a:r>
                        <a:rPr lang="pl-PL" sz="1400">
                          <a:effectLst/>
                        </a:rPr>
                        <a:t>9.</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3  opraw świetlnych wraz z słupami na ul. Radosnej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24 000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36192182"/>
                  </a:ext>
                </a:extLst>
              </a:tr>
              <a:tr h="701721">
                <a:tc>
                  <a:txBody>
                    <a:bodyPr/>
                    <a:lstStyle/>
                    <a:p>
                      <a:pPr algn="ctr">
                        <a:lnSpc>
                          <a:spcPct val="115000"/>
                        </a:lnSpc>
                        <a:spcAft>
                          <a:spcPts val="1000"/>
                        </a:spcAft>
                      </a:pPr>
                      <a:r>
                        <a:rPr lang="pl-PL" sz="1400">
                          <a:effectLst/>
                        </a:rPr>
                        <a:t>10.</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Zakup i montaż 2  opraw świetlnych wraz z słupami na ul. Letnia zgodnie z istniejącym projektem.</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16 000zł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77087842"/>
                  </a:ext>
                </a:extLst>
              </a:tr>
              <a:tr h="701721">
                <a:tc>
                  <a:txBody>
                    <a:bodyPr/>
                    <a:lstStyle/>
                    <a:p>
                      <a:pPr algn="ctr">
                        <a:lnSpc>
                          <a:spcPct val="115000"/>
                        </a:lnSpc>
                        <a:spcAft>
                          <a:spcPts val="1000"/>
                        </a:spcAft>
                      </a:pPr>
                      <a:r>
                        <a:rPr lang="pl-PL" sz="1400">
                          <a:effectLst/>
                        </a:rPr>
                        <a:t>11.</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1000"/>
                        </a:spcAft>
                      </a:pPr>
                      <a:r>
                        <a:rPr lang="pl-PL" sz="1400">
                          <a:effectLst/>
                        </a:rPr>
                        <a:t>Wykonanie dokumentacji projektowej oświetlenia ulicy Wodnika.</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a:effectLst/>
                        </a:rPr>
                        <a:t>6 000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00912160"/>
                  </a:ext>
                </a:extLst>
              </a:tr>
              <a:tr h="1063393">
                <a:tc>
                  <a:txBody>
                    <a:bodyPr/>
                    <a:lstStyle/>
                    <a:p>
                      <a:pPr algn="ctr">
                        <a:lnSpc>
                          <a:spcPct val="115000"/>
                        </a:lnSpc>
                        <a:spcAft>
                          <a:spcPts val="1000"/>
                        </a:spcAft>
                      </a:pPr>
                      <a:r>
                        <a:rPr lang="pl-PL" sz="1400">
                          <a:effectLst/>
                        </a:rPr>
                        <a:t>12.</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l">
                        <a:lnSpc>
                          <a:spcPct val="115000"/>
                        </a:lnSpc>
                        <a:spcAft>
                          <a:spcPts val="1000"/>
                        </a:spcAft>
                      </a:pPr>
                      <a:r>
                        <a:rPr lang="pl-PL" sz="1400">
                          <a:effectLst/>
                        </a:rPr>
                        <a:t>Zakup, montaż i wszystkie prace związane z wykonaniem monitoringu placu zabaw na ulicy Klonowej. 2 sztuki kamer obrotowych. </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pl-PL" sz="1400" dirty="0">
                          <a:effectLst/>
                        </a:rPr>
                        <a:t>14 000 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47855489"/>
                  </a:ext>
                </a:extLst>
              </a:tr>
            </a:tbl>
          </a:graphicData>
        </a:graphic>
      </p:graphicFrame>
    </p:spTree>
    <p:extLst>
      <p:ext uri="{BB962C8B-B14F-4D97-AF65-F5344CB8AC3E}">
        <p14:creationId xmlns:p14="http://schemas.microsoft.com/office/powerpoint/2010/main" val="1195312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9C732F8-36C5-5462-1212-8D4F0C0E79F3}"/>
              </a:ext>
            </a:extLst>
          </p:cNvPr>
          <p:cNvGraphicFramePr>
            <a:graphicFrameLocks noGrp="1"/>
          </p:cNvGraphicFramePr>
          <p:nvPr>
            <p:extLst>
              <p:ext uri="{D42A27DB-BD31-4B8C-83A1-F6EECF244321}">
                <p14:modId xmlns:p14="http://schemas.microsoft.com/office/powerpoint/2010/main" val="2932436955"/>
              </p:ext>
            </p:extLst>
          </p:nvPr>
        </p:nvGraphicFramePr>
        <p:xfrm>
          <a:off x="457200" y="209550"/>
          <a:ext cx="8305800" cy="4800826"/>
        </p:xfrm>
        <a:graphic>
          <a:graphicData uri="http://schemas.openxmlformats.org/drawingml/2006/table">
            <a:tbl>
              <a:tblPr firstRow="1" firstCol="1" bandRow="1">
                <a:tableStyleId>{5C22544A-7EE6-4342-B048-85BDC9FD1C3A}</a:tableStyleId>
              </a:tblPr>
              <a:tblGrid>
                <a:gridCol w="534709">
                  <a:extLst>
                    <a:ext uri="{9D8B030D-6E8A-4147-A177-3AD203B41FA5}">
                      <a16:colId xmlns:a16="http://schemas.microsoft.com/office/drawing/2014/main" val="1333873306"/>
                    </a:ext>
                  </a:extLst>
                </a:gridCol>
                <a:gridCol w="4739494">
                  <a:extLst>
                    <a:ext uri="{9D8B030D-6E8A-4147-A177-3AD203B41FA5}">
                      <a16:colId xmlns:a16="http://schemas.microsoft.com/office/drawing/2014/main" val="1658145762"/>
                    </a:ext>
                  </a:extLst>
                </a:gridCol>
                <a:gridCol w="3031597">
                  <a:extLst>
                    <a:ext uri="{9D8B030D-6E8A-4147-A177-3AD203B41FA5}">
                      <a16:colId xmlns:a16="http://schemas.microsoft.com/office/drawing/2014/main" val="2733471334"/>
                    </a:ext>
                  </a:extLst>
                </a:gridCol>
              </a:tblGrid>
              <a:tr h="969401">
                <a:tc>
                  <a:txBody>
                    <a:bodyPr/>
                    <a:lstStyle/>
                    <a:p>
                      <a:pPr algn="ctr">
                        <a:lnSpc>
                          <a:spcPct val="115000"/>
                        </a:lnSpc>
                        <a:spcAft>
                          <a:spcPts val="1000"/>
                        </a:spcAft>
                      </a:pPr>
                      <a:r>
                        <a:rPr lang="pl-PL" sz="1400">
                          <a:effectLst/>
                        </a:rPr>
                        <a:t>13.</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tc>
                  <a:txBody>
                    <a:bodyPr/>
                    <a:lstStyle/>
                    <a:p>
                      <a:pPr algn="l">
                        <a:lnSpc>
                          <a:spcPct val="115000"/>
                        </a:lnSpc>
                        <a:spcAft>
                          <a:spcPts val="1000"/>
                        </a:spcAft>
                      </a:pPr>
                      <a:r>
                        <a:rPr lang="pl-PL" sz="1400">
                          <a:effectLst/>
                        </a:rPr>
                        <a:t>Zakup, montaż i wszystkie prace związane z wykonaniem monitoringu terenu rekreacyjno-sportowego na ulicy Księżycowej. 3 sztuki kamer obrotowych.</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tc>
                <a:tc>
                  <a:txBody>
                    <a:bodyPr/>
                    <a:lstStyle/>
                    <a:p>
                      <a:pPr algn="ctr">
                        <a:lnSpc>
                          <a:spcPct val="115000"/>
                        </a:lnSpc>
                        <a:spcAft>
                          <a:spcPts val="1000"/>
                        </a:spcAft>
                      </a:pPr>
                      <a:r>
                        <a:rPr lang="pl-PL" sz="1400">
                          <a:effectLst/>
                        </a:rPr>
                        <a:t>21 000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extLst>
                  <a:ext uri="{0D108BD9-81ED-4DB2-BD59-A6C34878D82A}">
                    <a16:rowId xmlns:a16="http://schemas.microsoft.com/office/drawing/2014/main" val="3582936093"/>
                  </a:ext>
                </a:extLst>
              </a:tr>
              <a:tr h="723092">
                <a:tc>
                  <a:txBody>
                    <a:bodyPr/>
                    <a:lstStyle/>
                    <a:p>
                      <a:pPr algn="ctr">
                        <a:lnSpc>
                          <a:spcPct val="115000"/>
                        </a:lnSpc>
                        <a:spcAft>
                          <a:spcPts val="1000"/>
                        </a:spcAft>
                      </a:pPr>
                      <a:r>
                        <a:rPr lang="pl-PL" sz="1400">
                          <a:effectLst/>
                        </a:rPr>
                        <a:t>14.</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tc>
                  <a:txBody>
                    <a:bodyPr/>
                    <a:lstStyle/>
                    <a:p>
                      <a:pPr algn="l">
                        <a:lnSpc>
                          <a:spcPct val="115000"/>
                        </a:lnSpc>
                        <a:spcAft>
                          <a:spcPts val="1000"/>
                        </a:spcAft>
                      </a:pPr>
                      <a:r>
                        <a:rPr lang="pl-PL" sz="1400">
                          <a:effectLst/>
                        </a:rPr>
                        <a:t>Zakup, montaż i wszystkie prace związane z wykonaniem zjeżdżalni skarpowej wraz ze ściankami do wspinaczki.</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tc>
                <a:tc>
                  <a:txBody>
                    <a:bodyPr/>
                    <a:lstStyle/>
                    <a:p>
                      <a:pPr algn="ctr">
                        <a:lnSpc>
                          <a:spcPct val="115000"/>
                        </a:lnSpc>
                        <a:spcAft>
                          <a:spcPts val="1000"/>
                        </a:spcAft>
                      </a:pPr>
                      <a:r>
                        <a:rPr lang="pl-PL" sz="1400">
                          <a:effectLst/>
                        </a:rPr>
                        <a:t>35 650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extLst>
                  <a:ext uri="{0D108BD9-81ED-4DB2-BD59-A6C34878D82A}">
                    <a16:rowId xmlns:a16="http://schemas.microsoft.com/office/drawing/2014/main" val="313478068"/>
                  </a:ext>
                </a:extLst>
              </a:tr>
              <a:tr h="2400857">
                <a:tc>
                  <a:txBody>
                    <a:bodyPr/>
                    <a:lstStyle/>
                    <a:p>
                      <a:pPr algn="ctr">
                        <a:lnSpc>
                          <a:spcPct val="115000"/>
                        </a:lnSpc>
                        <a:spcAft>
                          <a:spcPts val="1000"/>
                        </a:spcAft>
                      </a:pPr>
                      <a:r>
                        <a:rPr lang="pl-PL" sz="1400">
                          <a:effectLst/>
                        </a:rPr>
                        <a:t>15.</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tc>
                  <a:txBody>
                    <a:bodyPr/>
                    <a:lstStyle/>
                    <a:p>
                      <a:pPr algn="l">
                        <a:lnSpc>
                          <a:spcPct val="115000"/>
                        </a:lnSpc>
                        <a:spcAft>
                          <a:spcPts val="1000"/>
                        </a:spcAft>
                      </a:pPr>
                      <a:r>
                        <a:rPr lang="pl-PL" sz="1400">
                          <a:effectLst/>
                        </a:rPr>
                        <a:t>Zakup sprzętu służącego poprawie bezpieczeństwa i ochronie przeciwpożarowej mieszkańców: </a:t>
                      </a:r>
                    </a:p>
                    <a:p>
                      <a:pPr algn="l">
                        <a:lnSpc>
                          <a:spcPct val="115000"/>
                        </a:lnSpc>
                        <a:spcAft>
                          <a:spcPts val="1000"/>
                        </a:spcAft>
                      </a:pPr>
                      <a:r>
                        <a:rPr lang="pl-PL" sz="1400">
                          <a:effectLst/>
                        </a:rPr>
                        <a:t>- Ubranie specjalne ROSENBAUER FIRE MAX 3 – szt. 2 </a:t>
                      </a:r>
                    </a:p>
                    <a:p>
                      <a:pPr algn="l">
                        <a:lnSpc>
                          <a:spcPct val="115000"/>
                        </a:lnSpc>
                        <a:spcAft>
                          <a:spcPts val="1000"/>
                        </a:spcAft>
                      </a:pPr>
                      <a:r>
                        <a:rPr lang="pl-PL" sz="1400">
                          <a:effectLst/>
                        </a:rPr>
                        <a:t>- Prądownica ROSENBAUER 100 EN z łamanym przegubem – szt. 3</a:t>
                      </a:r>
                    </a:p>
                    <a:p>
                      <a:pPr algn="l">
                        <a:lnSpc>
                          <a:spcPct val="115000"/>
                        </a:lnSpc>
                        <a:spcAft>
                          <a:spcPts val="1000"/>
                        </a:spcAft>
                      </a:pPr>
                      <a:r>
                        <a:rPr lang="pl-PL" sz="1400">
                          <a:effectLst/>
                        </a:rPr>
                        <a:t>- Prądownica wysokociśnieniowa wodno-pianowa TIPSA BLUE DEVIL 1560</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tc>
                <a:tc>
                  <a:txBody>
                    <a:bodyPr/>
                    <a:lstStyle/>
                    <a:p>
                      <a:pPr algn="ctr">
                        <a:lnSpc>
                          <a:spcPct val="115000"/>
                        </a:lnSpc>
                        <a:spcAft>
                          <a:spcPts val="1000"/>
                        </a:spcAft>
                      </a:pPr>
                      <a:r>
                        <a:rPr lang="pl-PL" sz="1400">
                          <a:effectLst/>
                        </a:rPr>
                        <a:t>19 560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extLst>
                  <a:ext uri="{0D108BD9-81ED-4DB2-BD59-A6C34878D82A}">
                    <a16:rowId xmlns:a16="http://schemas.microsoft.com/office/drawing/2014/main" val="1667078470"/>
                  </a:ext>
                </a:extLst>
              </a:tr>
              <a:tr h="476780">
                <a:tc>
                  <a:txBody>
                    <a:bodyPr/>
                    <a:lstStyle/>
                    <a:p>
                      <a:pPr algn="ctr">
                        <a:lnSpc>
                          <a:spcPct val="115000"/>
                        </a:lnSpc>
                        <a:spcAft>
                          <a:spcPts val="1000"/>
                        </a:spcAft>
                      </a:pPr>
                      <a:r>
                        <a:rPr lang="pl-PL" sz="1400">
                          <a:effectLst/>
                        </a:rPr>
                        <a:t>16.</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tc>
                  <a:txBody>
                    <a:bodyPr/>
                    <a:lstStyle/>
                    <a:p>
                      <a:pPr algn="l">
                        <a:lnSpc>
                          <a:spcPct val="115000"/>
                        </a:lnSpc>
                        <a:spcAft>
                          <a:spcPts val="1000"/>
                        </a:spcAft>
                      </a:pPr>
                      <a:r>
                        <a:rPr lang="pl-PL" sz="1400">
                          <a:effectLst/>
                        </a:rPr>
                        <a:t>Koszty utrzymania strony internetowej www.radabanino.pl</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tc>
                <a:tc>
                  <a:txBody>
                    <a:bodyPr/>
                    <a:lstStyle/>
                    <a:p>
                      <a:pPr algn="ctr">
                        <a:lnSpc>
                          <a:spcPct val="115000"/>
                        </a:lnSpc>
                        <a:spcAft>
                          <a:spcPts val="1000"/>
                        </a:spcAft>
                      </a:pPr>
                      <a:r>
                        <a:rPr lang="pl-PL" sz="1400">
                          <a:effectLst/>
                        </a:rPr>
                        <a:t>650 zł</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extLst>
                  <a:ext uri="{0D108BD9-81ED-4DB2-BD59-A6C34878D82A}">
                    <a16:rowId xmlns:a16="http://schemas.microsoft.com/office/drawing/2014/main" val="3414895039"/>
                  </a:ext>
                </a:extLst>
              </a:tr>
              <a:tr h="230470">
                <a:tc>
                  <a:txBody>
                    <a:bodyPr/>
                    <a:lstStyle/>
                    <a:p>
                      <a:pPr algn="ctr">
                        <a:lnSpc>
                          <a:spcPct val="115000"/>
                        </a:lnSpc>
                        <a:spcAft>
                          <a:spcPts val="1000"/>
                        </a:spcAft>
                      </a:pPr>
                      <a:r>
                        <a:rPr lang="pl-PL" sz="1400">
                          <a:effectLst/>
                        </a:rPr>
                        <a:t>17.</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tc>
                  <a:txBody>
                    <a:bodyPr/>
                    <a:lstStyle/>
                    <a:p>
                      <a:pPr algn="l">
                        <a:lnSpc>
                          <a:spcPct val="115000"/>
                        </a:lnSpc>
                        <a:spcAft>
                          <a:spcPts val="1000"/>
                        </a:spcAft>
                      </a:pPr>
                      <a:r>
                        <a:rPr lang="pl-PL" sz="1400">
                          <a:effectLst/>
                        </a:rPr>
                        <a:t>Zakup książek do biblioteki filia Banino.</a:t>
                      </a:r>
                      <a:endParaRPr lang="pl-PL" sz="140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tc>
                <a:tc>
                  <a:txBody>
                    <a:bodyPr/>
                    <a:lstStyle/>
                    <a:p>
                      <a:pPr algn="ctr">
                        <a:lnSpc>
                          <a:spcPct val="115000"/>
                        </a:lnSpc>
                        <a:spcAft>
                          <a:spcPts val="1000"/>
                        </a:spcAft>
                      </a:pPr>
                      <a:r>
                        <a:rPr lang="pl-PL" sz="1400" dirty="0">
                          <a:effectLst/>
                        </a:rPr>
                        <a:t>818,97 zł</a:t>
                      </a: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4236" marR="54236" marT="0" marB="0" anchor="ctr"/>
                </a:tc>
                <a:extLst>
                  <a:ext uri="{0D108BD9-81ED-4DB2-BD59-A6C34878D82A}">
                    <a16:rowId xmlns:a16="http://schemas.microsoft.com/office/drawing/2014/main" val="1703363816"/>
                  </a:ext>
                </a:extLst>
              </a:tr>
            </a:tbl>
          </a:graphicData>
        </a:graphic>
      </p:graphicFrame>
    </p:spTree>
    <p:extLst>
      <p:ext uri="{BB962C8B-B14F-4D97-AF65-F5344CB8AC3E}">
        <p14:creationId xmlns:p14="http://schemas.microsoft.com/office/powerpoint/2010/main" val="3165976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 name="Rectangle 2"/>
          <p:cNvSpPr>
            <a:spLocks noGrp="1"/>
          </p:cNvSpPr>
          <p:nvPr>
            <p:ph type="body" sz="half" idx="2"/>
          </p:nvPr>
        </p:nvSpPr>
        <p:spPr/>
        <p:txBody>
          <a:bodyPr>
            <a:normAutofit fontScale="92500" lnSpcReduction="20000"/>
          </a:bodyPr>
          <a:lstStyle/>
          <a:p>
            <a:r>
              <a:rPr lang="pl-PL" dirty="0"/>
              <a:t>Zapraszamy wszystkich Państwa do wspólnych prób zmienienia na lepsze naszego kawałka świata</a:t>
            </a:r>
          </a:p>
        </p:txBody>
      </p:sp>
      <p:sp>
        <p:nvSpPr>
          <p:cNvPr id="4" name="Rectangle 3"/>
          <p:cNvSpPr>
            <a:spLocks noGrp="1"/>
          </p:cNvSpPr>
          <p:nvPr>
            <p:ph type="title"/>
          </p:nvPr>
        </p:nvSpPr>
        <p:spPr/>
        <p:txBody>
          <a:bodyPr>
            <a:normAutofit fontScale="90000"/>
          </a:bodyPr>
          <a:lstStyle/>
          <a:p>
            <a:r>
              <a:rPr lang="pl-PL" dirty="0"/>
              <a:t>PLANY na rok 2023</a:t>
            </a:r>
          </a:p>
        </p:txBody>
      </p:sp>
      <p:pic>
        <p:nvPicPr>
          <p:cNvPr id="8" name="j0178459.jpg"/>
          <p:cNvPicPr>
            <a:picLocks noGrp="1" noChangeAspect="1"/>
          </p:cNvPicPr>
          <p:nvPr>
            <p:ph type="pic" idx="1"/>
          </p:nvPr>
        </p:nvPicPr>
        <p:blipFill>
          <a:blip r:embed="rId3" cstate="print"/>
          <a:srcRect t="16280" b="16280"/>
          <a:stretch>
            <a:fillRect/>
          </a:stretch>
        </p:blipFill>
        <p:spPr/>
      </p:pic>
    </p:spTree>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285750"/>
            <a:ext cx="8534400" cy="838200"/>
          </a:xfrm>
        </p:spPr>
        <p:txBody>
          <a:bodyPr>
            <a:normAutofit fontScale="90000"/>
          </a:bodyPr>
          <a:lstStyle/>
          <a:p>
            <a:r>
              <a:rPr lang="pl-PL" dirty="0"/>
              <a:t>PLANOWANE INWESTYCJE NA ROK 2023</a:t>
            </a:r>
          </a:p>
        </p:txBody>
      </p:sp>
      <p:sp>
        <p:nvSpPr>
          <p:cNvPr id="3" name="Rectangle 2"/>
          <p:cNvSpPr>
            <a:spLocks noGrp="1"/>
          </p:cNvSpPr>
          <p:nvPr>
            <p:ph sz="quarter" idx="13"/>
          </p:nvPr>
        </p:nvSpPr>
        <p:spPr>
          <a:xfrm>
            <a:off x="533400" y="1276350"/>
            <a:ext cx="7848600" cy="3810000"/>
          </a:xfrm>
        </p:spPr>
        <p:txBody>
          <a:bodyPr anchor="ctr">
            <a:noAutofit/>
          </a:bodyPr>
          <a:lstStyle/>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Budowa chodnika na ulicy Rolniczej.</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Budowa chodnika na ulicy Źródlanej.</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Zakończenie budowy oświetlenia ulicy Rolniczej.</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Przebudowa skrzyżowania Lotnicza/Północna/Startowa</a:t>
            </a:r>
          </a:p>
          <a:p>
            <a:pPr>
              <a:lnSpc>
                <a:spcPct val="115000"/>
              </a:lnSpc>
            </a:pPr>
            <a:r>
              <a:rPr lang="pl-PL" sz="1400" dirty="0">
                <a:latin typeface="Arial" panose="020B0604020202020204" pitchFamily="34" charset="0"/>
                <a:ea typeface="Calibri" panose="020F0502020204030204" pitchFamily="34" charset="0"/>
                <a:cs typeface="Arial" panose="020B0604020202020204" pitchFamily="34" charset="0"/>
              </a:rPr>
              <a:t>Zakończenie r</a:t>
            </a:r>
            <a:r>
              <a:rPr lang="pl-PL" sz="1400" dirty="0">
                <a:effectLst/>
                <a:latin typeface="Arial" panose="020B0604020202020204" pitchFamily="34" charset="0"/>
                <a:ea typeface="Calibri" panose="020F0502020204030204" pitchFamily="34" charset="0"/>
                <a:cs typeface="Arial" panose="020B0604020202020204" pitchFamily="34" charset="0"/>
              </a:rPr>
              <a:t>ozbudowy ośrodka zdrowia w Baninie </a:t>
            </a:r>
          </a:p>
          <a:p>
            <a:pPr>
              <a:lnSpc>
                <a:spcPct val="115000"/>
              </a:lnSpc>
            </a:pPr>
            <a:r>
              <a:rPr lang="pl-PL" sz="1400" dirty="0">
                <a:effectLst/>
                <a:latin typeface="Arial" panose="020B0604020202020204" pitchFamily="34" charset="0"/>
                <a:ea typeface="Calibri" panose="020F0502020204030204" pitchFamily="34" charset="0"/>
                <a:cs typeface="Arial" panose="020B0604020202020204" pitchFamily="34" charset="0"/>
              </a:rPr>
              <a:t>Opracowanie dokumentacji projektowej ulic Księżycowa i Przemysłowa wraz z uzyskaniem pozwolenia na budowę.</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Arial" panose="020B0604020202020204" pitchFamily="34" charset="0"/>
              </a:rPr>
              <a:t>Opracowanie dokumentacji projektowej ulicy Pszennej wraz z uzyskaniem pozwolenia na budowę.</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Arial" panose="020B0604020202020204" pitchFamily="34" charset="0"/>
              </a:rPr>
              <a:t>Opracowanie dokumentacji projektowej budowy ulicy Kolejowej w Baninie wraz z przebudową wiaduktu</a:t>
            </a:r>
          </a:p>
          <a:p>
            <a:pPr>
              <a:lnSpc>
                <a:spcPct val="115000"/>
              </a:lnSpc>
              <a:spcAft>
                <a:spcPts val="1000"/>
              </a:spcAft>
            </a:pPr>
            <a:r>
              <a:rPr lang="pl-PL" sz="1400" dirty="0">
                <a:effectLst/>
                <a:latin typeface="Arial" panose="020B0604020202020204" pitchFamily="34" charset="0"/>
                <a:ea typeface="Calibri" panose="020F0502020204030204" pitchFamily="34" charset="0"/>
                <a:cs typeface="Arial" panose="020B0604020202020204" pitchFamily="34" charset="0"/>
              </a:rPr>
              <a:t>Rozbudowa Szkoły Podstawowej w Baninie przy ul. Lotniczej.</a:t>
            </a:r>
          </a:p>
        </p:txBody>
      </p:sp>
    </p:spTree>
    <p:extLst>
      <p:ext uri="{BB962C8B-B14F-4D97-AF65-F5344CB8AC3E}">
        <p14:creationId xmlns:p14="http://schemas.microsoft.com/office/powerpoint/2010/main" val="2866552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Autofit/>
          </a:bodyPr>
          <a:lstStyle/>
          <a:p>
            <a:r>
              <a:rPr lang="pl-PL" sz="1700" dirty="0">
                <a:latin typeface="Arial" panose="020B0604020202020204" pitchFamily="34" charset="0"/>
                <a:cs typeface="Arial" panose="020B0604020202020204" pitchFamily="34" charset="0"/>
              </a:rPr>
              <a:t>Sprzątanie świata </a:t>
            </a:r>
          </a:p>
          <a:p>
            <a:r>
              <a:rPr lang="pl-PL" sz="1700" dirty="0">
                <a:latin typeface="Arial" panose="020B0604020202020204" pitchFamily="34" charset="0"/>
                <a:cs typeface="Arial" panose="020B0604020202020204" pitchFamily="34" charset="0"/>
              </a:rPr>
              <a:t>Festyn z okazji Dnia Dziecka</a:t>
            </a:r>
          </a:p>
          <a:p>
            <a:r>
              <a:rPr lang="pl-PL" sz="1700" dirty="0">
                <a:latin typeface="Arial" panose="020B0604020202020204" pitchFamily="34" charset="0"/>
                <a:cs typeface="Arial" panose="020B0604020202020204" pitchFamily="34" charset="0"/>
              </a:rPr>
              <a:t>XVIII Festyn Kaszubski w Baninie</a:t>
            </a:r>
          </a:p>
          <a:p>
            <a:r>
              <a:rPr lang="pl-PL" sz="1700" dirty="0">
                <a:latin typeface="Arial" panose="020B0604020202020204" pitchFamily="34" charset="0"/>
                <a:cs typeface="Arial" panose="020B0604020202020204" pitchFamily="34" charset="0"/>
              </a:rPr>
              <a:t>Sadzenie cebulek kwiatów na placu rekreacyjno-sportowym</a:t>
            </a:r>
          </a:p>
          <a:p>
            <a:r>
              <a:rPr lang="pl-PL" sz="1700" dirty="0">
                <a:latin typeface="Arial" panose="020B0604020202020204" pitchFamily="34" charset="0"/>
                <a:cs typeface="Arial" panose="020B0604020202020204" pitchFamily="34" charset="0"/>
              </a:rPr>
              <a:t>Sadzenie drzew</a:t>
            </a:r>
          </a:p>
          <a:p>
            <a:pPr marL="0" indent="0">
              <a:buNone/>
            </a:pPr>
            <a:endParaRPr lang="pl-PL" sz="1700" dirty="0">
              <a:latin typeface="Arial" panose="020B0604020202020204" pitchFamily="34" charset="0"/>
              <a:cs typeface="Arial" panose="020B0604020202020204" pitchFamily="34" charset="0"/>
            </a:endParaRPr>
          </a:p>
        </p:txBody>
      </p:sp>
      <p:sp>
        <p:nvSpPr>
          <p:cNvPr id="4" name="pole tekstowe 3">
            <a:extLst>
              <a:ext uri="{FF2B5EF4-FFF2-40B4-BE49-F238E27FC236}">
                <a16:creationId xmlns:a16="http://schemas.microsoft.com/office/drawing/2014/main" id="{67A7F4B0-5131-4404-B762-8ACB3CBDE434}"/>
              </a:ext>
            </a:extLst>
          </p:cNvPr>
          <p:cNvSpPr txBox="1"/>
          <p:nvPr/>
        </p:nvSpPr>
        <p:spPr>
          <a:xfrm>
            <a:off x="1447800" y="438150"/>
            <a:ext cx="5715000" cy="461665"/>
          </a:xfrm>
          <a:prstGeom prst="rect">
            <a:avLst/>
          </a:prstGeom>
          <a:noFill/>
        </p:spPr>
        <p:txBody>
          <a:bodyPr wrap="square">
            <a:spAutoFit/>
          </a:bodyPr>
          <a:lstStyle/>
          <a:p>
            <a:r>
              <a:rPr lang="pl-PL" sz="2400" dirty="0"/>
              <a:t>PLANOWANE WYDARZENIA NA ROK 2023:</a:t>
            </a:r>
          </a:p>
        </p:txBody>
      </p:sp>
    </p:spTree>
    <p:extLst>
      <p:ext uri="{BB962C8B-B14F-4D97-AF65-F5344CB8AC3E}">
        <p14:creationId xmlns:p14="http://schemas.microsoft.com/office/powerpoint/2010/main" val="3903299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a:xfrm>
            <a:off x="228600" y="285750"/>
            <a:ext cx="8534400" cy="838200"/>
          </a:xfrm>
        </p:spPr>
        <p:txBody>
          <a:bodyPr>
            <a:normAutofit/>
          </a:bodyPr>
          <a:lstStyle/>
          <a:p>
            <a:pPr algn="ctr"/>
            <a:r>
              <a:rPr lang="pl-PL" dirty="0"/>
              <a:t>PODSUMOWANIE</a:t>
            </a:r>
          </a:p>
        </p:txBody>
      </p:sp>
      <p:sp>
        <p:nvSpPr>
          <p:cNvPr id="3" name="Rectangle 2"/>
          <p:cNvSpPr>
            <a:spLocks noGrp="1"/>
          </p:cNvSpPr>
          <p:nvPr>
            <p:ph sz="quarter" idx="13"/>
          </p:nvPr>
        </p:nvSpPr>
        <p:spPr>
          <a:xfrm>
            <a:off x="228600" y="1200150"/>
            <a:ext cx="8686800" cy="3886200"/>
          </a:xfrm>
        </p:spPr>
        <p:txBody>
          <a:bodyPr anchor="ctr">
            <a:normAutofit fontScale="70000" lnSpcReduction="20000"/>
          </a:bodyPr>
          <a:lstStyle/>
          <a:p>
            <a:pPr marL="0" indent="0">
              <a:buNone/>
            </a:pPr>
            <a:r>
              <a:rPr lang="pl-PL" dirty="0"/>
              <a:t>	Podsumowując sprawozdanie, oceniam mijający rok pracy Sołtysa i całej Rady Sołeckiej jako udany. Prowadziliśmy i prowadzimy nieprzerwanie działania mające na celu kontynuację realizacji założonych planów. Intensywnie rozbudowujące się Banino było i jest sporym wyzwaniem inwestycyjno-finansowym dla UG Żukowo. Mijający rok pokazał nam, że wiele zostało już zrobione, ale jeszcze więcej jest do zrobienia. Rok 2022 był rokiem, w którym po licznych utrudnieniach spowodowanych pracami budowlanymi doczekaliśmy się końca wielu inwestycji co znacznie wpłynie na poprawę warunków życia mieszkańców. Przykładem jest chociażby zakończenie budowy sieci kanalizacji sanitarnej czy ścieżek integracyjnych a także zbiornika retencyjnego. Rok 2022 był rokiem kolejnych rozpoczętych dużych projektów prowadzących do wielu kosztownych inwestycji jak choćby budowa ulicy Księżycowej, Przemysłowej i Pszennej a także a także rokiem realizacji projektów - rozbudowa/budowa szkoły na ulicy Lotniczej. Ponadto w 2022 roku ruszyła długo oczekiwana budowa OMT.</a:t>
            </a:r>
          </a:p>
        </p:txBody>
      </p:sp>
    </p:spTree>
    <p:extLst>
      <p:ext uri="{BB962C8B-B14F-4D97-AF65-F5344CB8AC3E}">
        <p14:creationId xmlns:p14="http://schemas.microsoft.com/office/powerpoint/2010/main" val="3675208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rmAutofit fontScale="92500"/>
          </a:bodyPr>
          <a:lstStyle/>
          <a:p>
            <a:pPr marL="0" indent="0" algn="just">
              <a:buNone/>
            </a:pPr>
            <a:r>
              <a:rPr lang="pl-PL" dirty="0"/>
              <a:t>Dziękuję władzom Gminy Żukowo oraz Radnym Miejskim a także Starostwu Powiatowemu w Kartuzach,  za wsłuchanie się w problemy Banina oraz ich zrozumienie, za zrealizowane projekty, zadania i inwestycje a także za te realizowane i planowane. Jestem przekonany, że nasza współpraca jest na odpowiednich torach które prowadzą do wspólnego sprawnego działania dla dobra mieszkańców, Sołectwa Banino i Gminy Żukowo i Powiatu Kartuskiego.</a:t>
            </a:r>
          </a:p>
        </p:txBody>
      </p:sp>
    </p:spTree>
    <p:extLst>
      <p:ext uri="{BB962C8B-B14F-4D97-AF65-F5344CB8AC3E}">
        <p14:creationId xmlns:p14="http://schemas.microsoft.com/office/powerpoint/2010/main" val="3185912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7848600" cy="3962400"/>
          </a:xfrm>
        </p:spPr>
        <p:txBody>
          <a:bodyPr anchor="ctr">
            <a:normAutofit/>
          </a:bodyPr>
          <a:lstStyle/>
          <a:p>
            <a:pPr marL="0" indent="0" algn="just">
              <a:buNone/>
            </a:pPr>
            <a:r>
              <a:rPr lang="pl-PL" dirty="0"/>
              <a:t>Dziękuję za współpracę Radzie Sołeckiej, która nie tylko jest ciałem doradczym a pokazała, że potrafi działać, o czym wszyscy mieliśmy okazję wielokrotnie się przekonać. Wiem, że mogę na Was liczyć a wspólnie osiągniemy założone cele. </a:t>
            </a:r>
          </a:p>
        </p:txBody>
      </p:sp>
    </p:spTree>
    <p:extLst>
      <p:ext uri="{BB962C8B-B14F-4D97-AF65-F5344CB8AC3E}">
        <p14:creationId xmlns:p14="http://schemas.microsoft.com/office/powerpoint/2010/main" val="489959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p:cNvSpPr>
          <p:nvPr>
            <p:ph sz="quarter" idx="13"/>
          </p:nvPr>
        </p:nvSpPr>
        <p:spPr>
          <a:xfrm>
            <a:off x="457200" y="1123950"/>
            <a:ext cx="8305800" cy="3962400"/>
          </a:xfrm>
        </p:spPr>
        <p:txBody>
          <a:bodyPr anchor="ctr">
            <a:normAutofit fontScale="92500"/>
          </a:bodyPr>
          <a:lstStyle/>
          <a:p>
            <a:pPr marL="0" indent="0" algn="just">
              <a:buNone/>
            </a:pPr>
            <a:r>
              <a:rPr lang="pl-PL" sz="1800" kern="150" dirty="0">
                <a:effectLst/>
                <a:latin typeface="Arial" panose="020B0604020202020204" pitchFamily="34" charset="0"/>
                <a:ea typeface="Droid Sans Fallback"/>
                <a:cs typeface="Times New Roman" panose="02020603050405020304" pitchFamily="18" charset="0"/>
              </a:rPr>
              <a:t>	</a:t>
            </a:r>
            <a:r>
              <a:rPr lang="pl-PL" sz="2400" kern="150" dirty="0">
                <a:effectLst/>
                <a:latin typeface="Arial" panose="020B0604020202020204" pitchFamily="34" charset="0"/>
                <a:ea typeface="Droid Sans Fallback"/>
                <a:cs typeface="Times New Roman" panose="02020603050405020304" pitchFamily="18" charset="0"/>
              </a:rPr>
              <a:t>Dziękuję za współpracę Dyrekcji Szkoły Podstawowej, Pracownikom Urzędu Gminy Żukowo, Harcerzom z szczepu Okeanida - Banino, władzom i Druhom OSP Banino, Księżom z Parafii pw. Niepokalanego Poczęcia NMP, Zrzeszeniu Kaszubsko-Pomorskiemu oddział Banino, Spółce Komunalnej Żukowo, Ośrodkowi Kultury i Sportu w Żukowie, Komendantowi i Policjantom z Komisariatu Policji w Żukowie, współpracującym firmom i organizacjom a przede wszystkim Wam - Mieszkańcom włączającym się w prace na rzecz poprawy estetyki wsi i warunków życia mieszkańców oraz wszystkim, którzy w jakikolwiek sposób udzielali się na rzecz naszego sołectwa.</a:t>
            </a:r>
            <a:endParaRPr lang="pl-PL"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5989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a16="http://schemas.microsoft.com/office/drawing/2014/main" id="{A2725B55-137F-408D-0296-3928A1D25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515031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p>
            <a:pPr algn="ctr"/>
            <a:r>
              <a:rPr lang="pl-PL" dirty="0"/>
              <a:t>KONIEC</a:t>
            </a:r>
          </a:p>
        </p:txBody>
      </p:sp>
      <p:pic>
        <p:nvPicPr>
          <p:cNvPr id="4" name="Symbol zastępczy zawartości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3200400" y="1352550"/>
            <a:ext cx="2857500" cy="1295400"/>
          </a:xfrm>
        </p:spPr>
      </p:pic>
      <p:sp>
        <p:nvSpPr>
          <p:cNvPr id="5" name="Symbol zastępczy zawartości 8"/>
          <p:cNvSpPr>
            <a:spLocks noGrp="1"/>
          </p:cNvSpPr>
          <p:nvPr>
            <p:ph idx="4294967295"/>
          </p:nvPr>
        </p:nvSpPr>
        <p:spPr>
          <a:xfrm>
            <a:off x="533400" y="2800350"/>
            <a:ext cx="8229600" cy="2209800"/>
          </a:xfrm>
          <a:prstGeom prst="rect">
            <a:avLst/>
          </a:prstGeom>
        </p:spPr>
        <p:txBody>
          <a:bodyPr>
            <a:normAutofit fontScale="25000" lnSpcReduction="20000"/>
          </a:bodyPr>
          <a:lstStyle/>
          <a:p>
            <a:pPr marL="109728" indent="0" algn="ctr">
              <a:buNone/>
            </a:pPr>
            <a:r>
              <a:rPr lang="pl-PL" sz="6700" b="1" dirty="0"/>
              <a:t>soltysbanino@wp.pl</a:t>
            </a:r>
          </a:p>
          <a:p>
            <a:pPr marL="109728" indent="0" algn="ctr">
              <a:buNone/>
            </a:pPr>
            <a:endParaRPr lang="pl-PL" sz="6700" b="1" dirty="0"/>
          </a:p>
          <a:p>
            <a:pPr marL="109728" indent="0" algn="ctr">
              <a:buNone/>
            </a:pPr>
            <a:r>
              <a:rPr lang="pl-PL" sz="6700" b="1" dirty="0"/>
              <a:t>solectwobanino@wp.pl</a:t>
            </a:r>
          </a:p>
          <a:p>
            <a:pPr marL="109728" indent="0" algn="ctr">
              <a:buNone/>
            </a:pPr>
            <a:endParaRPr lang="pl-PL" sz="6700" b="1" dirty="0"/>
          </a:p>
          <a:p>
            <a:pPr marL="109728" indent="0" algn="ctr">
              <a:buNone/>
            </a:pPr>
            <a:r>
              <a:rPr lang="pl-PL" sz="6700" b="1" dirty="0"/>
              <a:t>www.radabanino.pl</a:t>
            </a:r>
          </a:p>
          <a:p>
            <a:pPr marL="109728" indent="0" algn="ctr">
              <a:buNone/>
            </a:pPr>
            <a:endParaRPr lang="pl-PL" sz="6700" b="1" dirty="0"/>
          </a:p>
          <a:p>
            <a:pPr marL="109728" indent="0" algn="ctr">
              <a:buNone/>
            </a:pPr>
            <a:r>
              <a:rPr lang="pl-PL" sz="6700" b="1" dirty="0"/>
              <a:t>www.facebook/solectwobanino</a:t>
            </a:r>
          </a:p>
          <a:p>
            <a:pPr marL="109728" indent="0" algn="ctr">
              <a:buNone/>
            </a:pPr>
            <a:endParaRPr lang="pl-PL" sz="6700" b="1" dirty="0"/>
          </a:p>
          <a:p>
            <a:pPr marL="109728" indent="0" algn="ctr">
              <a:buNone/>
            </a:pPr>
            <a:endParaRPr lang="pl-PL" sz="6500" b="1" dirty="0">
              <a:solidFill>
                <a:srgbClr val="FF0000"/>
              </a:solidFill>
            </a:endParaRPr>
          </a:p>
          <a:p>
            <a:endParaRPr lang="pl-PL" dirty="0"/>
          </a:p>
        </p:txBody>
      </p:sp>
    </p:spTree>
    <p:extLst>
      <p:ext uri="{BB962C8B-B14F-4D97-AF65-F5344CB8AC3E}">
        <p14:creationId xmlns:p14="http://schemas.microsoft.com/office/powerpoint/2010/main" val="4283246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p:cTn id="13"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p:cTn id="19"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5">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p:cTn id="25" dur="1000" fill="hold"/>
                                        <p:tgtEl>
                                          <p:spTgt spid="5">
                                            <p:txEl>
                                              <p:pRg st="6" end="6"/>
                                            </p:txEl>
                                          </p:spTgt>
                                        </p:tgtEl>
                                        <p:attrNameLst>
                                          <p:attrName>ppt_w</p:attrName>
                                        </p:attrNameLst>
                                      </p:cBhvr>
                                      <p:tavLst>
                                        <p:tav tm="0">
                                          <p:val>
                                            <p:fltVal val="0"/>
                                          </p:val>
                                        </p:tav>
                                        <p:tav tm="100000">
                                          <p:val>
                                            <p:strVal val="#ppt_w"/>
                                          </p:val>
                                        </p:tav>
                                      </p:tavLst>
                                    </p:anim>
                                    <p:anim calcmode="lin" valueType="num">
                                      <p:cBhvr>
                                        <p:cTn id="26" dur="1000" fill="hold"/>
                                        <p:tgtEl>
                                          <p:spTgt spid="5">
                                            <p:txEl>
                                              <p:pRg st="6" end="6"/>
                                            </p:txEl>
                                          </p:spTgt>
                                        </p:tgtEl>
                                        <p:attrNameLst>
                                          <p:attrName>ppt_h</p:attrName>
                                        </p:attrNameLst>
                                      </p:cBhvr>
                                      <p:tavLst>
                                        <p:tav tm="0">
                                          <p:val>
                                            <p:fltVal val="0"/>
                                          </p:val>
                                        </p:tav>
                                        <p:tav tm="100000">
                                          <p:val>
                                            <p:strVal val="#ppt_h"/>
                                          </p:val>
                                        </p:tav>
                                      </p:tavLst>
                                    </p:anim>
                                    <p:anim calcmode="lin" valueType="num">
                                      <p:cBhvr>
                                        <p:cTn id="27" dur="1000" fill="hold"/>
                                        <p:tgtEl>
                                          <p:spTgt spid="5">
                                            <p:txEl>
                                              <p:pRg st="6" end="6"/>
                                            </p:txEl>
                                          </p:spTgt>
                                        </p:tgtEl>
                                        <p:attrNameLst>
                                          <p:attrName>style.rotation</p:attrName>
                                        </p:attrNameLst>
                                      </p:cBhvr>
                                      <p:tavLst>
                                        <p:tav tm="0">
                                          <p:val>
                                            <p:fltVal val="90"/>
                                          </p:val>
                                        </p:tav>
                                        <p:tav tm="100000">
                                          <p:val>
                                            <p:fltVal val="0"/>
                                          </p:val>
                                        </p:tav>
                                      </p:tavLst>
                                    </p:anim>
                                    <p:animEffect transition="in" filter="fade">
                                      <p:cBhvr>
                                        <p:cTn id="28"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zentacja panoramiczna">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Prezentacja panoramiczna.potx</Template>
  <TotalTime>0</TotalTime>
  <Words>1973</Words>
  <Application>Microsoft Office PowerPoint</Application>
  <PresentationFormat>Pokaz na ekranie (16:9)</PresentationFormat>
  <Paragraphs>251</Paragraphs>
  <Slides>31</Slides>
  <Notes>24</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31</vt:i4>
      </vt:variant>
    </vt:vector>
  </HeadingPairs>
  <TitlesOfParts>
    <vt:vector size="37" baseType="lpstr">
      <vt:lpstr>Arial</vt:lpstr>
      <vt:lpstr>Calibri</vt:lpstr>
      <vt:lpstr>Tw Cen MT</vt:lpstr>
      <vt:lpstr>Wingdings</vt:lpstr>
      <vt:lpstr>Wingdings 2</vt:lpstr>
      <vt:lpstr>Prezentacja panoramiczna</vt:lpstr>
      <vt:lpstr>Sprawozdanie z działalności Sołtysa i Rady Sołeckiej Sołectwa Banino za rok 2022</vt:lpstr>
      <vt:lpstr>Sołtys : Wojciech Koza-Zatoński Rada Sołecka w składzie: Urszula Teska Karolina Kordas-Stępska Łukasz Klecha Paweł Richter</vt:lpstr>
      <vt:lpstr>Prezentacja programu PowerPoint</vt:lpstr>
      <vt:lpstr>Prezentacja programu PowerPoint</vt:lpstr>
      <vt:lpstr>W sołectwie przy pomocy Urzędu Gminy, Radnych Gminnych, Starostwa Powiatowego oraz firm współpracujących a także mieszkańców zrealizowano następujące zadania: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 INWESTYCJE ZREALIZOWANE Z FS 2022</vt:lpstr>
      <vt:lpstr>- INWESTYCJE NIEZREALIZOWANE Z FS 2023</vt:lpstr>
      <vt:lpstr>Zrealizowano poniższe wydatki z środków pochodzących z DODATKOWEGO FUNDUSZU SOŁECKIEGO 50 000 zł</vt:lpstr>
      <vt:lpstr>Uchwalono Fundusz Sołecki na rok 2023 KWOTA 588 678,97 zł</vt:lpstr>
      <vt:lpstr>Prezentacja programu PowerPoint</vt:lpstr>
      <vt:lpstr>Prezentacja programu PowerPoint</vt:lpstr>
      <vt:lpstr>PLANY na rok 2023</vt:lpstr>
      <vt:lpstr>PLANOWANE INWESTYCJE NA ROK 2023</vt:lpstr>
      <vt:lpstr>Prezentacja programu PowerPoint</vt:lpstr>
      <vt:lpstr>PODSUMOWANIE</vt:lpstr>
      <vt:lpstr>Prezentacja programu PowerPoint</vt:lpstr>
      <vt:lpstr>Prezentacja programu PowerPoint</vt:lpstr>
      <vt:lpstr>Prezentacja programu PowerPoint</vt:lpstr>
      <vt:lpstr>Prezentacja programu PowerPoint</vt:lpstr>
      <vt:lpstr>KONIEC</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2023-02-16T09:47:55Z</dcterms:modified>
</cp:coreProperties>
</file>