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6" r:id="rId2"/>
    <p:sldId id="257" r:id="rId3"/>
    <p:sldId id="423" r:id="rId4"/>
    <p:sldId id="422" r:id="rId5"/>
    <p:sldId id="421" r:id="rId6"/>
    <p:sldId id="260" r:id="rId7"/>
    <p:sldId id="403" r:id="rId8"/>
    <p:sldId id="404" r:id="rId9"/>
    <p:sldId id="324" r:id="rId10"/>
    <p:sldId id="304" r:id="rId11"/>
    <p:sldId id="326" r:id="rId12"/>
    <p:sldId id="386" r:id="rId13"/>
    <p:sldId id="394" r:id="rId14"/>
    <p:sldId id="409" r:id="rId15"/>
    <p:sldId id="329" r:id="rId16"/>
    <p:sldId id="330" r:id="rId17"/>
    <p:sldId id="405" r:id="rId18"/>
    <p:sldId id="314" r:id="rId19"/>
    <p:sldId id="395" r:id="rId20"/>
    <p:sldId id="406" r:id="rId21"/>
    <p:sldId id="407" r:id="rId22"/>
    <p:sldId id="408" r:id="rId23"/>
    <p:sldId id="410" r:id="rId24"/>
    <p:sldId id="411" r:id="rId25"/>
    <p:sldId id="396" r:id="rId26"/>
    <p:sldId id="393" r:id="rId27"/>
    <p:sldId id="401" r:id="rId28"/>
    <p:sldId id="412" r:id="rId29"/>
    <p:sldId id="413" r:id="rId30"/>
    <p:sldId id="305" r:id="rId31"/>
    <p:sldId id="392" r:id="rId32"/>
    <p:sldId id="272" r:id="rId33"/>
    <p:sldId id="402" r:id="rId34"/>
    <p:sldId id="414" r:id="rId35"/>
    <p:sldId id="416" r:id="rId36"/>
    <p:sldId id="417" r:id="rId37"/>
    <p:sldId id="418" r:id="rId38"/>
    <p:sldId id="415" r:id="rId39"/>
    <p:sldId id="419" r:id="rId40"/>
    <p:sldId id="420" r:id="rId41"/>
    <p:sldId id="297" r:id="rId42"/>
    <p:sldId id="358" r:id="rId43"/>
    <p:sldId id="325" r:id="rId44"/>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71" autoAdjust="0"/>
  </p:normalViewPr>
  <p:slideViewPr>
    <p:cSldViewPr>
      <p:cViewPr varScale="1">
        <p:scale>
          <a:sx n="68" d="100"/>
          <a:sy n="68" d="100"/>
        </p:scale>
        <p:origin x="1458" y="72"/>
      </p:cViewPr>
      <p:guideLst>
        <p:guide orient="horz" pos="2160"/>
        <p:guide pos="2880"/>
      </p:guideLst>
    </p:cSldViewPr>
  </p:slideViewPr>
  <p:outlineViewPr>
    <p:cViewPr>
      <p:scale>
        <a:sx n="33" d="100"/>
        <a:sy n="33" d="100"/>
      </p:scale>
      <p:origin x="54" y="543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pl-PL"/>
              <a:t>FUNDUSZ SOŁECKI 2024</a:t>
            </a:r>
          </a:p>
          <a:p>
            <a:pPr>
              <a:defRPr/>
            </a:pPr>
            <a:r>
              <a:rPr lang="pl-PL"/>
              <a:t>520 369,53zł</a:t>
            </a:r>
            <a:endParaRPr lang="en-US"/>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pl-PL"/>
        </a:p>
      </c:txPr>
    </c:title>
    <c:autoTitleDeleted val="0"/>
    <c:plotArea>
      <c:layout>
        <c:manualLayout>
          <c:layoutTarget val="inner"/>
          <c:xMode val="edge"/>
          <c:yMode val="edge"/>
          <c:x val="4.2534667541557304E-2"/>
          <c:y val="0.14473665791776028"/>
          <c:w val="0.57326410761154856"/>
          <c:h val="0.76435214348206471"/>
        </c:manualLayout>
      </c:layout>
      <c:pieChart>
        <c:varyColors val="1"/>
        <c:ser>
          <c:idx val="0"/>
          <c:order val="0"/>
          <c:tx>
            <c:strRef>
              <c:f>Arkusz1!$B$1</c:f>
              <c:strCache>
                <c:ptCount val="1"/>
                <c:pt idx="0">
                  <c:v>Sprzedaż</c:v>
                </c:pt>
              </c:strCache>
            </c:strRef>
          </c:tx>
          <c:dPt>
            <c:idx val="0"/>
            <c:bubble3D val="0"/>
            <c:spPr>
              <a:gradFill rotWithShape="1">
                <a:gsLst>
                  <a:gs pos="0">
                    <a:schemeClr val="accent1">
                      <a:shade val="15000"/>
                      <a:satMod val="180000"/>
                    </a:schemeClr>
                  </a:gs>
                  <a:gs pos="50000">
                    <a:schemeClr val="accent1">
                      <a:shade val="45000"/>
                      <a:satMod val="170000"/>
                    </a:schemeClr>
                  </a:gs>
                  <a:gs pos="70000">
                    <a:schemeClr val="accent1">
                      <a:tint val="99000"/>
                      <a:shade val="65000"/>
                      <a:satMod val="155000"/>
                    </a:schemeClr>
                  </a:gs>
                  <a:gs pos="100000">
                    <a:schemeClr val="accent1">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rgbClr r="0" g="0" b="0">
                    <a:satMod val="300000"/>
                  </a:scrgbClr>
                </a:contourClr>
              </a:sp3d>
            </c:spPr>
            <c:extLst>
              <c:ext xmlns:c16="http://schemas.microsoft.com/office/drawing/2014/chart" uri="{C3380CC4-5D6E-409C-BE32-E72D297353CC}">
                <c16:uniqueId val="{00000003-1D66-4E4C-BED1-942DBF2714DF}"/>
              </c:ext>
            </c:extLst>
          </c:dPt>
          <c:dPt>
            <c:idx val="1"/>
            <c:bubble3D val="0"/>
            <c:spPr>
              <a:gradFill rotWithShape="1">
                <a:gsLst>
                  <a:gs pos="0">
                    <a:schemeClr val="accent2">
                      <a:shade val="15000"/>
                      <a:satMod val="180000"/>
                    </a:schemeClr>
                  </a:gs>
                  <a:gs pos="50000">
                    <a:schemeClr val="accent2">
                      <a:shade val="45000"/>
                      <a:satMod val="170000"/>
                    </a:schemeClr>
                  </a:gs>
                  <a:gs pos="70000">
                    <a:schemeClr val="accent2">
                      <a:tint val="99000"/>
                      <a:shade val="65000"/>
                      <a:satMod val="155000"/>
                    </a:schemeClr>
                  </a:gs>
                  <a:gs pos="100000">
                    <a:schemeClr val="accent2">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rgbClr r="0" g="0" b="0">
                    <a:satMod val="300000"/>
                  </a:scrgbClr>
                </a:contourClr>
              </a:sp3d>
            </c:spPr>
            <c:extLst>
              <c:ext xmlns:c16="http://schemas.microsoft.com/office/drawing/2014/chart" uri="{C3380CC4-5D6E-409C-BE32-E72D297353CC}">
                <c16:uniqueId val="{00000003-7731-4ECF-B323-7809C87AE830}"/>
              </c:ext>
            </c:extLst>
          </c:dPt>
          <c:dPt>
            <c:idx val="2"/>
            <c:bubble3D val="0"/>
            <c:spPr>
              <a:gradFill rotWithShape="1">
                <a:gsLst>
                  <a:gs pos="0">
                    <a:schemeClr val="accent3">
                      <a:shade val="15000"/>
                      <a:satMod val="180000"/>
                    </a:schemeClr>
                  </a:gs>
                  <a:gs pos="50000">
                    <a:schemeClr val="accent3">
                      <a:shade val="45000"/>
                      <a:satMod val="170000"/>
                    </a:schemeClr>
                  </a:gs>
                  <a:gs pos="70000">
                    <a:schemeClr val="accent3">
                      <a:tint val="99000"/>
                      <a:shade val="65000"/>
                      <a:satMod val="155000"/>
                    </a:schemeClr>
                  </a:gs>
                  <a:gs pos="100000">
                    <a:schemeClr val="accent3">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rgbClr r="0" g="0" b="0">
                    <a:satMod val="300000"/>
                  </a:scrgbClr>
                </a:contourClr>
              </a:sp3d>
            </c:spPr>
            <c:extLst>
              <c:ext xmlns:c16="http://schemas.microsoft.com/office/drawing/2014/chart" uri="{C3380CC4-5D6E-409C-BE32-E72D297353CC}">
                <c16:uniqueId val="{00000006-661E-4D4B-81CC-2E82DB213DDE}"/>
              </c:ext>
            </c:extLst>
          </c:dPt>
          <c:dPt>
            <c:idx val="3"/>
            <c:bubble3D val="0"/>
            <c:spPr>
              <a:gradFill rotWithShape="1">
                <a:gsLst>
                  <a:gs pos="0">
                    <a:schemeClr val="accent4">
                      <a:shade val="15000"/>
                      <a:satMod val="180000"/>
                    </a:schemeClr>
                  </a:gs>
                  <a:gs pos="50000">
                    <a:schemeClr val="accent4">
                      <a:shade val="45000"/>
                      <a:satMod val="170000"/>
                    </a:schemeClr>
                  </a:gs>
                  <a:gs pos="70000">
                    <a:schemeClr val="accent4">
                      <a:tint val="99000"/>
                      <a:shade val="65000"/>
                      <a:satMod val="155000"/>
                    </a:schemeClr>
                  </a:gs>
                  <a:gs pos="100000">
                    <a:schemeClr val="accent4">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rgbClr r="0" g="0" b="0">
                    <a:satMod val="300000"/>
                  </a:scrgbClr>
                </a:contourClr>
              </a:sp3d>
            </c:spPr>
            <c:extLst>
              <c:ext xmlns:c16="http://schemas.microsoft.com/office/drawing/2014/chart" uri="{C3380CC4-5D6E-409C-BE32-E72D297353CC}">
                <c16:uniqueId val="{00000007-7731-4ECF-B323-7809C87AE830}"/>
              </c:ext>
            </c:extLst>
          </c:dPt>
          <c:dPt>
            <c:idx val="4"/>
            <c:bubble3D val="0"/>
            <c:spPr>
              <a:gradFill rotWithShape="1">
                <a:gsLst>
                  <a:gs pos="0">
                    <a:schemeClr val="accent5">
                      <a:shade val="15000"/>
                      <a:satMod val="180000"/>
                    </a:schemeClr>
                  </a:gs>
                  <a:gs pos="50000">
                    <a:schemeClr val="accent5">
                      <a:shade val="45000"/>
                      <a:satMod val="170000"/>
                    </a:schemeClr>
                  </a:gs>
                  <a:gs pos="70000">
                    <a:schemeClr val="accent5">
                      <a:tint val="99000"/>
                      <a:shade val="65000"/>
                      <a:satMod val="155000"/>
                    </a:schemeClr>
                  </a:gs>
                  <a:gs pos="100000">
                    <a:schemeClr val="accent5">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rgbClr r="0" g="0" b="0">
                    <a:satMod val="300000"/>
                  </a:scrgbClr>
                </a:contourClr>
              </a:sp3d>
            </c:spPr>
            <c:extLst>
              <c:ext xmlns:c16="http://schemas.microsoft.com/office/drawing/2014/chart" uri="{C3380CC4-5D6E-409C-BE32-E72D297353CC}">
                <c16:uniqueId val="{00000002-1D66-4E4C-BED1-942DBF2714DF}"/>
              </c:ext>
            </c:extLst>
          </c:dPt>
          <c:dPt>
            <c:idx val="5"/>
            <c:bubble3D val="0"/>
            <c:spPr>
              <a:gradFill rotWithShape="1">
                <a:gsLst>
                  <a:gs pos="0">
                    <a:schemeClr val="accent6">
                      <a:shade val="15000"/>
                      <a:satMod val="180000"/>
                    </a:schemeClr>
                  </a:gs>
                  <a:gs pos="50000">
                    <a:schemeClr val="accent6">
                      <a:shade val="45000"/>
                      <a:satMod val="170000"/>
                    </a:schemeClr>
                  </a:gs>
                  <a:gs pos="70000">
                    <a:schemeClr val="accent6">
                      <a:tint val="99000"/>
                      <a:shade val="65000"/>
                      <a:satMod val="155000"/>
                    </a:schemeClr>
                  </a:gs>
                  <a:gs pos="100000">
                    <a:schemeClr val="accent6">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rgbClr r="0" g="0" b="0">
                    <a:satMod val="300000"/>
                  </a:scrgbClr>
                </a:contourClr>
              </a:sp3d>
            </c:spPr>
            <c:extLst>
              <c:ext xmlns:c16="http://schemas.microsoft.com/office/drawing/2014/chart" uri="{C3380CC4-5D6E-409C-BE32-E72D297353CC}">
                <c16:uniqueId val="{0000000B-7731-4ECF-B323-7809C87AE830}"/>
              </c:ext>
            </c:extLst>
          </c:dPt>
          <c:dPt>
            <c:idx val="6"/>
            <c:bubble3D val="0"/>
            <c:spPr>
              <a:gradFill rotWithShape="1">
                <a:gsLst>
                  <a:gs pos="0">
                    <a:schemeClr val="accent1">
                      <a:lumMod val="60000"/>
                      <a:shade val="15000"/>
                      <a:satMod val="180000"/>
                    </a:schemeClr>
                  </a:gs>
                  <a:gs pos="50000">
                    <a:schemeClr val="accent1">
                      <a:lumMod val="60000"/>
                      <a:shade val="45000"/>
                      <a:satMod val="170000"/>
                    </a:schemeClr>
                  </a:gs>
                  <a:gs pos="70000">
                    <a:schemeClr val="accent1">
                      <a:lumMod val="60000"/>
                      <a:tint val="99000"/>
                      <a:shade val="65000"/>
                      <a:satMod val="155000"/>
                    </a:schemeClr>
                  </a:gs>
                  <a:gs pos="100000">
                    <a:schemeClr val="accent1">
                      <a:lumMod val="6000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rgbClr r="0" g="0" b="0">
                    <a:satMod val="300000"/>
                  </a:scrgbClr>
                </a:contourClr>
              </a:sp3d>
            </c:spPr>
            <c:extLst>
              <c:ext xmlns:c16="http://schemas.microsoft.com/office/drawing/2014/chart" uri="{C3380CC4-5D6E-409C-BE32-E72D297353CC}">
                <c16:uniqueId val="{00000004-1D66-4E4C-BED1-942DBF2714DF}"/>
              </c:ext>
            </c:extLst>
          </c:dPt>
          <c:dPt>
            <c:idx val="7"/>
            <c:bubble3D val="0"/>
            <c:spPr>
              <a:gradFill rotWithShape="1">
                <a:gsLst>
                  <a:gs pos="0">
                    <a:schemeClr val="accent2">
                      <a:lumMod val="60000"/>
                      <a:shade val="15000"/>
                      <a:satMod val="180000"/>
                    </a:schemeClr>
                  </a:gs>
                  <a:gs pos="50000">
                    <a:schemeClr val="accent2">
                      <a:lumMod val="60000"/>
                      <a:shade val="45000"/>
                      <a:satMod val="170000"/>
                    </a:schemeClr>
                  </a:gs>
                  <a:gs pos="70000">
                    <a:schemeClr val="accent2">
                      <a:lumMod val="60000"/>
                      <a:tint val="99000"/>
                      <a:shade val="65000"/>
                      <a:satMod val="155000"/>
                    </a:schemeClr>
                  </a:gs>
                  <a:gs pos="100000">
                    <a:schemeClr val="accent2">
                      <a:lumMod val="60000"/>
                      <a:tint val="95500"/>
                      <a:shade val="100000"/>
                      <a:satMod val="155000"/>
                    </a:schemeClr>
                  </a:gs>
                </a:gsLst>
                <a:lin ang="16200000" scaled="0"/>
              </a:gradFill>
              <a:ln>
                <a:noFill/>
              </a:ln>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rgbClr r="0" g="0" b="0">
                    <a:satMod val="300000"/>
                  </a:scrgbClr>
                </a:contourClr>
              </a:sp3d>
            </c:spPr>
            <c:extLst>
              <c:ext xmlns:c16="http://schemas.microsoft.com/office/drawing/2014/chart" uri="{C3380CC4-5D6E-409C-BE32-E72D297353CC}">
                <c16:uniqueId val="{0000000F-7731-4ECF-B323-7809C87AE830}"/>
              </c:ext>
            </c:extLst>
          </c:dPt>
          <c:dLbls>
            <c:dLbl>
              <c:idx val="2"/>
              <c:layout>
                <c:manualLayout>
                  <c:x val="9.4094488188976378E-4"/>
                  <c:y val="-1.7230971128608923E-2"/>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6-661E-4D4B-81CC-2E82DB213DDE}"/>
                </c:ext>
              </c:extLst>
            </c:dLbl>
            <c:dLbl>
              <c:idx val="4"/>
              <c:layout>
                <c:manualLayout>
                  <c:x val="8.1260498687664037E-2"/>
                  <c:y val="5.6654564012831726E-2"/>
                </c:manualLayout>
              </c:layou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1D66-4E4C-BED1-942DBF2714D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pl-PL"/>
              </a:p>
            </c:txPr>
            <c:showLegendKey val="0"/>
            <c:showVal val="1"/>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Arkusz1!$A$2:$A$9</c:f>
              <c:strCache>
                <c:ptCount val="8"/>
                <c:pt idx="0">
                  <c:v>oświetlenie ulic  47%</c:v>
                </c:pt>
                <c:pt idx="1">
                  <c:v>doposażenie OSP Banino 4%</c:v>
                </c:pt>
                <c:pt idx="2">
                  <c:v>doposażenie szkoły 7%</c:v>
                </c:pt>
                <c:pt idx="3">
                  <c:v>usługi informatyczne </c:v>
                </c:pt>
                <c:pt idx="4">
                  <c:v>książki do biblioteki</c:v>
                </c:pt>
                <c:pt idx="5">
                  <c:v>place zabaw 25%</c:v>
                </c:pt>
                <c:pt idx="6">
                  <c:v>projekt oświetlenia 2%</c:v>
                </c:pt>
                <c:pt idx="7">
                  <c:v>utwardzenie dróg płytami YOMB 15%</c:v>
                </c:pt>
              </c:strCache>
            </c:strRef>
          </c:cat>
          <c:val>
            <c:numRef>
              <c:f>Arkusz1!$B$2:$B$9</c:f>
              <c:numCache>
                <c:formatCode>General</c:formatCode>
                <c:ptCount val="8"/>
                <c:pt idx="0">
                  <c:v>243000</c:v>
                </c:pt>
                <c:pt idx="1">
                  <c:v>22680</c:v>
                </c:pt>
                <c:pt idx="2">
                  <c:v>34000</c:v>
                </c:pt>
                <c:pt idx="3">
                  <c:v>650</c:v>
                </c:pt>
                <c:pt idx="4">
                  <c:v>2039.53</c:v>
                </c:pt>
                <c:pt idx="5">
                  <c:v>130000</c:v>
                </c:pt>
                <c:pt idx="6">
                  <c:v>12000</c:v>
                </c:pt>
                <c:pt idx="7">
                  <c:v>76000</c:v>
                </c:pt>
              </c:numCache>
            </c:numRef>
          </c:val>
          <c:extLst>
            <c:ext xmlns:c16="http://schemas.microsoft.com/office/drawing/2014/chart" uri="{C3380CC4-5D6E-409C-BE32-E72D297353CC}">
              <c16:uniqueId val="{00000000-1D66-4E4C-BED1-942DBF2714DF}"/>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68850470253718299"/>
          <c:y val="0.13273286672499268"/>
          <c:w val="0.31049059492563436"/>
          <c:h val="0.79689676290463696"/>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pl-PL"/>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0D00EF-B107-408F-A53E-3EF2124587A9}" type="datetimeFigureOut">
              <a:rPr lang="pl-PL" smtClean="0"/>
              <a:t>21.09.2023</a:t>
            </a:fld>
            <a:endParaRPr lang="pl-PL"/>
          </a:p>
        </p:txBody>
      </p:sp>
      <p:sp>
        <p:nvSpPr>
          <p:cNvPr id="4" name="Symbol zastępczy obrazu slajd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E58997-C7D8-44A4-B7FB-7E95C1DB3F64}" type="slidenum">
              <a:rPr lang="pl-PL" smtClean="0"/>
              <a:t>‹#›</a:t>
            </a:fld>
            <a:endParaRPr lang="pl-PL"/>
          </a:p>
        </p:txBody>
      </p:sp>
    </p:spTree>
    <p:extLst>
      <p:ext uri="{BB962C8B-B14F-4D97-AF65-F5344CB8AC3E}">
        <p14:creationId xmlns:p14="http://schemas.microsoft.com/office/powerpoint/2010/main" val="1303348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Trójkąt prostokątny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ytuł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pl-PL"/>
              <a:t>Kliknij, aby edytować styl</a:t>
            </a:r>
            <a:endParaRPr kumimoji="0" lang="en-US"/>
          </a:p>
        </p:txBody>
      </p:sp>
      <p:sp>
        <p:nvSpPr>
          <p:cNvPr id="17" name="Podtytuł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a:t>Kliknij, aby edytować styl wzorca podtytułu</a:t>
            </a:r>
            <a:endParaRPr kumimoji="0" lang="en-US"/>
          </a:p>
        </p:txBody>
      </p:sp>
      <p:grpSp>
        <p:nvGrpSpPr>
          <p:cNvPr id="2" name="Grupa 1"/>
          <p:cNvGrpSpPr/>
          <p:nvPr/>
        </p:nvGrpSpPr>
        <p:grpSpPr>
          <a:xfrm>
            <a:off x="-3765" y="4953000"/>
            <a:ext cx="9147765" cy="1912088"/>
            <a:chOff x="-3765" y="4832896"/>
            <a:chExt cx="9147765" cy="2032192"/>
          </a:xfrm>
        </p:grpSpPr>
        <p:sp>
          <p:nvSpPr>
            <p:cNvPr id="7" name="Dowolny kształt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Dowolny kształt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owolny kształt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Łącznik prosty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Symbol zastępczy daty 29"/>
          <p:cNvSpPr>
            <a:spLocks noGrp="1"/>
          </p:cNvSpPr>
          <p:nvPr>
            <p:ph type="dt" sz="half" idx="10"/>
          </p:nvPr>
        </p:nvSpPr>
        <p:spPr/>
        <p:txBody>
          <a:bodyPr/>
          <a:lstStyle>
            <a:lvl1pPr>
              <a:defRPr>
                <a:solidFill>
                  <a:srgbClr val="FFFFFF"/>
                </a:solidFill>
              </a:defRPr>
            </a:lvl1pPr>
            <a:extLst/>
          </a:lstStyle>
          <a:p>
            <a:fld id="{04F648CD-4870-4A9F-8CA5-57529AA50253}" type="datetimeFigureOut">
              <a:rPr lang="pl-PL" smtClean="0"/>
              <a:pPr/>
              <a:t>21.09.2023</a:t>
            </a:fld>
            <a:endParaRPr lang="pl-PL"/>
          </a:p>
        </p:txBody>
      </p:sp>
      <p:sp>
        <p:nvSpPr>
          <p:cNvPr id="19" name="Symbol zastępczy stopki 18"/>
          <p:cNvSpPr>
            <a:spLocks noGrp="1"/>
          </p:cNvSpPr>
          <p:nvPr>
            <p:ph type="ftr" sz="quarter" idx="11"/>
          </p:nvPr>
        </p:nvSpPr>
        <p:spPr/>
        <p:txBody>
          <a:bodyPr/>
          <a:lstStyle>
            <a:lvl1pPr>
              <a:defRPr>
                <a:solidFill>
                  <a:schemeClr val="accent1">
                    <a:tint val="20000"/>
                  </a:schemeClr>
                </a:solidFill>
              </a:defRPr>
            </a:lvl1pPr>
            <a:extLst/>
          </a:lstStyle>
          <a:p>
            <a:endParaRPr lang="pl-PL"/>
          </a:p>
        </p:txBody>
      </p:sp>
      <p:sp>
        <p:nvSpPr>
          <p:cNvPr id="27" name="Symbol zastępczy numeru slajdu 26"/>
          <p:cNvSpPr>
            <a:spLocks noGrp="1"/>
          </p:cNvSpPr>
          <p:nvPr>
            <p:ph type="sldNum" sz="quarter" idx="12"/>
          </p:nvPr>
        </p:nvSpPr>
        <p:spPr/>
        <p:txBody>
          <a:bodyPr/>
          <a:lstStyle>
            <a:lvl1pPr>
              <a:defRPr>
                <a:solidFill>
                  <a:srgbClr val="FFFFFF"/>
                </a:solidFill>
              </a:defRPr>
            </a:lvl1pPr>
            <a:extLst/>
          </a:lstStyle>
          <a:p>
            <a:fld id="{4D670269-D058-4122-85FE-9134EC1196F3}" type="slidenum">
              <a:rPr lang="pl-PL" smtClean="0"/>
              <a:pPr/>
              <a:t>‹#›</a:t>
            </a:fld>
            <a:endParaRPr lang="pl-PL"/>
          </a:p>
        </p:txBody>
      </p:sp>
    </p:spTree>
  </p:cSld>
  <p:clrMapOvr>
    <a:masterClrMapping/>
  </p:clrMapOvr>
  <p:transition spd="med">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04F648CD-4870-4A9F-8CA5-57529AA50253}" type="datetimeFigureOut">
              <a:rPr lang="pl-PL" smtClean="0"/>
              <a:pPr/>
              <a:t>21.09.2023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D670269-D058-4122-85FE-9134EC1196F3}" type="slidenum">
              <a:rPr lang="pl-PL" smtClean="0"/>
              <a:pPr/>
              <a:t>‹#›</a:t>
            </a:fld>
            <a:endParaRPr lang="pl-PL"/>
          </a:p>
        </p:txBody>
      </p:sp>
      <p:sp>
        <p:nvSpPr>
          <p:cNvPr id="7" name="Tytuł 6"/>
          <p:cNvSpPr>
            <a:spLocks noGrp="1"/>
          </p:cNvSpPr>
          <p:nvPr>
            <p:ph type="title"/>
          </p:nvPr>
        </p:nvSpPr>
        <p:spPr/>
        <p:txBody>
          <a:bodyPr rtlCol="0"/>
          <a:lstStyle/>
          <a:p>
            <a:r>
              <a:rPr kumimoji="0" lang="pl-PL"/>
              <a:t>Kliknij, aby edytować styl</a:t>
            </a:r>
            <a:endParaRPr kumimoji="0" lang="en-US"/>
          </a:p>
        </p:txBody>
      </p:sp>
    </p:spTree>
  </p:cSld>
  <p:clrMapOvr>
    <a:masterClrMapping/>
  </p:clrMapOvr>
  <p:transition spd="med">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bg>
      <p:bgRef idx="1002">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pl-PL"/>
              <a:t>Kliknij, aby edytować styl</a:t>
            </a:r>
            <a:endParaRPr kumimoji="0" lang="en-US"/>
          </a:p>
        </p:txBody>
      </p:sp>
      <p:sp>
        <p:nvSpPr>
          <p:cNvPr id="3" name="Symbol zastępczy tekstu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a:t>Kliknij, aby edytować style wzorca tekstu</a:t>
            </a:r>
          </a:p>
        </p:txBody>
      </p:sp>
      <p:sp>
        <p:nvSpPr>
          <p:cNvPr id="4" name="Symbol zastępczy daty 3"/>
          <p:cNvSpPr>
            <a:spLocks noGrp="1"/>
          </p:cNvSpPr>
          <p:nvPr>
            <p:ph type="dt" sz="half" idx="10"/>
          </p:nvPr>
        </p:nvSpPr>
        <p:spPr/>
        <p:txBody>
          <a:bodyPr/>
          <a:lstStyle/>
          <a:p>
            <a:fld id="{04F648CD-4870-4A9F-8CA5-57529AA50253}" type="datetimeFigureOut">
              <a:rPr lang="pl-PL" smtClean="0"/>
              <a:pPr/>
              <a:t>21.09.2023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D670269-D058-4122-85FE-9134EC1196F3}" type="slidenum">
              <a:rPr lang="pl-PL" smtClean="0"/>
              <a:pPr/>
              <a:t>‹#›</a:t>
            </a:fld>
            <a:endParaRPr lang="pl-PL"/>
          </a:p>
        </p:txBody>
      </p:sp>
      <p:sp>
        <p:nvSpPr>
          <p:cNvPr id="7" name="Pag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Pag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bg>
      <p:bgRef idx="1002">
        <a:schemeClr val="bg1"/>
      </p:bgRef>
    </p:bg>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zawartości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5" name="Symbol zastępczy daty 4"/>
          <p:cNvSpPr>
            <a:spLocks noGrp="1"/>
          </p:cNvSpPr>
          <p:nvPr>
            <p:ph type="dt" sz="half" idx="10"/>
          </p:nvPr>
        </p:nvSpPr>
        <p:spPr/>
        <p:txBody>
          <a:bodyPr/>
          <a:lstStyle/>
          <a:p>
            <a:fld id="{04F648CD-4870-4A9F-8CA5-57529AA50253}" type="datetimeFigureOut">
              <a:rPr lang="pl-PL" smtClean="0"/>
              <a:pPr/>
              <a:t>21.09.2023</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4D670269-D058-4122-85FE-9134EC1196F3}" type="slidenum">
              <a:rPr lang="pl-PL" smtClean="0"/>
              <a:pPr/>
              <a:t>‹#›</a:t>
            </a:fld>
            <a:endParaRPr lang="pl-PL"/>
          </a:p>
        </p:txBody>
      </p:sp>
      <p:sp>
        <p:nvSpPr>
          <p:cNvPr id="8" name="Tytuł 7"/>
          <p:cNvSpPr>
            <a:spLocks noGrp="1"/>
          </p:cNvSpPr>
          <p:nvPr>
            <p:ph type="title"/>
          </p:nvPr>
        </p:nvSpPr>
        <p:spPr/>
        <p:txBody>
          <a:bodyPr rtlCol="0"/>
          <a:lstStyle/>
          <a:p>
            <a:r>
              <a:rPr kumimoji="0" lang="pl-PL"/>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transition spd="med">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orównanie">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8229600" cy="1143000"/>
          </a:xfrm>
        </p:spPr>
        <p:txBody>
          <a:bodyPr anchor="ctr"/>
          <a:lstStyle>
            <a:lvl1pPr>
              <a:defRPr/>
            </a:lvl1pPr>
            <a:extLst/>
          </a:lstStyle>
          <a:p>
            <a:r>
              <a:rPr kumimoji="0" lang="pl-PL"/>
              <a:t>Kliknij, aby edytować styl</a:t>
            </a:r>
            <a:endParaRPr kumimoji="0" lang="en-US"/>
          </a:p>
        </p:txBody>
      </p:sp>
      <p:sp>
        <p:nvSpPr>
          <p:cNvPr id="3" name="Symbol zastępczy tekst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a:t>Kliknij, aby edytować style wzorca tekstu</a:t>
            </a:r>
          </a:p>
        </p:txBody>
      </p:sp>
      <p:sp>
        <p:nvSpPr>
          <p:cNvPr id="4" name="Symbol zastępczy tekst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a:t>Kliknij, aby edytować style wzorca tekstu</a:t>
            </a:r>
          </a:p>
        </p:txBody>
      </p:sp>
      <p:sp>
        <p:nvSpPr>
          <p:cNvPr id="5" name="Symbol zastępczy zawartości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6" name="Symbol zastępczy zawartości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7" name="Symbol zastępczy daty 6"/>
          <p:cNvSpPr>
            <a:spLocks noGrp="1"/>
          </p:cNvSpPr>
          <p:nvPr>
            <p:ph type="dt" sz="half" idx="10"/>
          </p:nvPr>
        </p:nvSpPr>
        <p:spPr/>
        <p:txBody>
          <a:bodyPr/>
          <a:lstStyle/>
          <a:p>
            <a:fld id="{04F648CD-4870-4A9F-8CA5-57529AA50253}" type="datetimeFigureOut">
              <a:rPr lang="pl-PL" smtClean="0"/>
              <a:pPr/>
              <a:t>21.09.2023</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4D670269-D058-4122-85FE-9134EC1196F3}"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transition spd="med">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bg>
      <p:bgRef idx="1002">
        <a:schemeClr val="bg1"/>
      </p:bgRef>
    </p:bg>
    <p:spTree>
      <p:nvGrpSpPr>
        <p:cNvPr id="1" name=""/>
        <p:cNvGrpSpPr/>
        <p:nvPr/>
      </p:nvGrpSpPr>
      <p:grpSpPr>
        <a:xfrm>
          <a:off x="0" y="0"/>
          <a:ext cx="0" cy="0"/>
          <a:chOff x="0" y="0"/>
          <a:chExt cx="0" cy="0"/>
        </a:xfrm>
      </p:grpSpPr>
      <p:sp>
        <p:nvSpPr>
          <p:cNvPr id="3" name="Symbol zastępczy daty 2"/>
          <p:cNvSpPr>
            <a:spLocks noGrp="1"/>
          </p:cNvSpPr>
          <p:nvPr>
            <p:ph type="dt" sz="half" idx="10"/>
          </p:nvPr>
        </p:nvSpPr>
        <p:spPr/>
        <p:txBody>
          <a:bodyPr/>
          <a:lstStyle/>
          <a:p>
            <a:fld id="{04F648CD-4870-4A9F-8CA5-57529AA50253}" type="datetimeFigureOut">
              <a:rPr lang="pl-PL" smtClean="0"/>
              <a:pPr/>
              <a:t>21.09.2023</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4D670269-D058-4122-85FE-9134EC1196F3}" type="slidenum">
              <a:rPr lang="pl-PL" smtClean="0"/>
              <a:pPr/>
              <a:t>‹#›</a:t>
            </a:fld>
            <a:endParaRPr lang="pl-PL"/>
          </a:p>
        </p:txBody>
      </p:sp>
      <p:sp>
        <p:nvSpPr>
          <p:cNvPr id="6" name="Tytuł 5"/>
          <p:cNvSpPr>
            <a:spLocks noGrp="1"/>
          </p:cNvSpPr>
          <p:nvPr>
            <p:ph type="title"/>
          </p:nvPr>
        </p:nvSpPr>
        <p:spPr/>
        <p:txBody>
          <a:bodyPr rtlCol="0"/>
          <a:lstStyle/>
          <a:p>
            <a:r>
              <a:rPr kumimoji="0" lang="pl-PL"/>
              <a:t>Kliknij, aby edytować styl</a:t>
            </a:r>
            <a:endParaRPr kumimoji="0" lang="en-US"/>
          </a:p>
        </p:txBody>
      </p:sp>
    </p:spTree>
  </p:cSld>
  <p:clrMapOvr>
    <a:overrideClrMapping bg1="dk1" tx1="lt1" bg2="dk2" tx2="lt2" accent1="accent1" accent2="accent2" accent3="accent3" accent4="accent4" accent5="accent5" accent6="accent6" hlink="hlink" folHlink="folHlink"/>
  </p:clrMapOvr>
  <p:transition spd="med">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04F648CD-4870-4A9F-8CA5-57529AA50253}" type="datetimeFigureOut">
              <a:rPr lang="pl-PL" smtClean="0"/>
              <a:pPr/>
              <a:t>21.09.2023</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4D670269-D058-4122-85FE-9134EC1196F3}" type="slidenum">
              <a:rPr lang="pl-PL" smtClean="0"/>
              <a:pPr/>
              <a:t>‹#›</a:t>
            </a:fld>
            <a:endParaRPr lang="pl-PL"/>
          </a:p>
        </p:txBody>
      </p:sp>
    </p:spTree>
  </p:cSld>
  <p:clrMapOvr>
    <a:masterClrMapping/>
  </p:clrMapOvr>
  <p:transition spd="med">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3">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pl-PL"/>
              <a:t>Kliknij, aby edytować styl</a:t>
            </a:r>
            <a:endParaRPr kumimoji="0" lang="en-US"/>
          </a:p>
        </p:txBody>
      </p:sp>
      <p:sp>
        <p:nvSpPr>
          <p:cNvPr id="3" name="Symbol zastępczy tekst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pl-PL"/>
              <a:t>Kliknij, aby edytować style wzorca tekstu</a:t>
            </a:r>
          </a:p>
        </p:txBody>
      </p:sp>
      <p:sp>
        <p:nvSpPr>
          <p:cNvPr id="4" name="Symbol zastępczy zawartości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5" name="Symbol zastępczy daty 4"/>
          <p:cNvSpPr>
            <a:spLocks noGrp="1"/>
          </p:cNvSpPr>
          <p:nvPr>
            <p:ph type="dt" sz="half" idx="10"/>
          </p:nvPr>
        </p:nvSpPr>
        <p:spPr>
          <a:xfrm>
            <a:off x="6727032" y="6407944"/>
            <a:ext cx="1920240" cy="365760"/>
          </a:xfrm>
        </p:spPr>
        <p:txBody>
          <a:bodyPr/>
          <a:lstStyle/>
          <a:p>
            <a:fld id="{04F648CD-4870-4A9F-8CA5-57529AA50253}" type="datetimeFigureOut">
              <a:rPr lang="pl-PL" smtClean="0"/>
              <a:pPr/>
              <a:t>21.09.2023</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4D670269-D058-4122-85FE-9134EC1196F3}"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transition spd="med">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1"/>
      </p:bgRef>
    </p:bg>
    <p:spTree>
      <p:nvGrpSpPr>
        <p:cNvPr id="1" name=""/>
        <p:cNvGrpSpPr/>
        <p:nvPr/>
      </p:nvGrpSpPr>
      <p:grpSpPr>
        <a:xfrm>
          <a:off x="0" y="0"/>
          <a:ext cx="0" cy="0"/>
          <a:chOff x="0" y="0"/>
          <a:chExt cx="0" cy="0"/>
        </a:xfrm>
      </p:grpSpPr>
      <p:sp>
        <p:nvSpPr>
          <p:cNvPr id="4" name="Symbol zastępczy tekstu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pl-PL"/>
              <a:t>Kliknij, aby edytować style wzorca tekstu</a:t>
            </a:r>
          </a:p>
        </p:txBody>
      </p:sp>
      <p:sp>
        <p:nvSpPr>
          <p:cNvPr id="3" name="Symbol zastępczy obrazu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pl-PL"/>
              <a:t>Kliknij ikonę, aby dodać obraz</a:t>
            </a:r>
            <a:endParaRPr kumimoji="0" lang="en-US" dirty="0"/>
          </a:p>
        </p:txBody>
      </p:sp>
      <p:sp>
        <p:nvSpPr>
          <p:cNvPr id="5" name="Symbol zastępczy daty 4"/>
          <p:cNvSpPr>
            <a:spLocks noGrp="1"/>
          </p:cNvSpPr>
          <p:nvPr>
            <p:ph type="dt" sz="half" idx="10"/>
          </p:nvPr>
        </p:nvSpPr>
        <p:spPr/>
        <p:txBody>
          <a:bodyPr/>
          <a:lstStyle>
            <a:lvl1pPr>
              <a:defRPr>
                <a:solidFill>
                  <a:schemeClr val="tx1"/>
                </a:solidFill>
              </a:defRPr>
            </a:lvl1pPr>
            <a:extLst/>
          </a:lstStyle>
          <a:p>
            <a:fld id="{04F648CD-4870-4A9F-8CA5-57529AA50253}" type="datetimeFigureOut">
              <a:rPr lang="pl-PL" smtClean="0"/>
              <a:pPr/>
              <a:t>21.09.2023</a:t>
            </a:fld>
            <a:endParaRPr lang="pl-PL"/>
          </a:p>
        </p:txBody>
      </p:sp>
      <p:sp>
        <p:nvSpPr>
          <p:cNvPr id="6" name="Symbol zastępczy stopki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pl-PL"/>
          </a:p>
        </p:txBody>
      </p:sp>
      <p:sp>
        <p:nvSpPr>
          <p:cNvPr id="7" name="Symbol zastępczy numeru slajdu 6"/>
          <p:cNvSpPr>
            <a:spLocks noGrp="1"/>
          </p:cNvSpPr>
          <p:nvPr>
            <p:ph type="sldNum" sz="quarter" idx="12"/>
          </p:nvPr>
        </p:nvSpPr>
        <p:spPr/>
        <p:txBody>
          <a:bodyPr/>
          <a:lstStyle>
            <a:lvl1pPr>
              <a:defRPr>
                <a:solidFill>
                  <a:schemeClr val="tx1"/>
                </a:solidFill>
              </a:defRPr>
            </a:lvl1pPr>
            <a:extLst/>
          </a:lstStyle>
          <a:p>
            <a:fld id="{4D670269-D058-4122-85FE-9134EC1196F3}" type="slidenum">
              <a:rPr lang="pl-PL" smtClean="0"/>
              <a:pPr/>
              <a:t>‹#›</a:t>
            </a:fld>
            <a:endParaRPr lang="pl-PL"/>
          </a:p>
        </p:txBody>
      </p:sp>
      <p:sp>
        <p:nvSpPr>
          <p:cNvPr id="2" name="Tytuł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pl-PL"/>
              <a:t>Kliknij, aby edytować styl</a:t>
            </a:r>
            <a:endParaRPr kumimoji="0" lang="en-US"/>
          </a:p>
        </p:txBody>
      </p:sp>
      <p:sp>
        <p:nvSpPr>
          <p:cNvPr id="8" name="Dowolny kształt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owolny kształt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Trójkąt prostokątny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Łącznik prosty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Pag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Pag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3" name="Symbol zastępczy tytułu pionowego 2"/>
          <p:cNvSpPr>
            <a:spLocks noGrp="1"/>
          </p:cNvSpPr>
          <p:nvPr>
            <p:ph type="body" orient="vert" idx="1"/>
          </p:nvPr>
        </p:nvSpPr>
        <p:spPr>
          <a:xfrm>
            <a:off x="457200" y="1481329"/>
            <a:ext cx="8229600" cy="4386071"/>
          </a:xfrm>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04F648CD-4870-4A9F-8CA5-57529AA50253}" type="datetimeFigureOut">
              <a:rPr lang="pl-PL" smtClean="0"/>
              <a:pPr/>
              <a:t>21.09.2023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D670269-D058-4122-85FE-9134EC1196F3}" type="slidenum">
              <a:rPr lang="pl-PL" smtClean="0"/>
              <a:pPr/>
              <a:t>‹#›</a:t>
            </a:fld>
            <a:endParaRPr lang="pl-PL"/>
          </a:p>
        </p:txBody>
      </p:sp>
    </p:spTree>
  </p:cSld>
  <p:clrMapOvr>
    <a:masterClrMapping/>
  </p:clrMapOvr>
  <p:transition spd="med">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844013" y="274640"/>
            <a:ext cx="1777470" cy="5592761"/>
          </a:xfrm>
        </p:spPr>
        <p:txBody>
          <a:bodyPr vert="eaVert"/>
          <a:lstStyle/>
          <a:p>
            <a:r>
              <a:rPr kumimoji="0" lang="pl-PL"/>
              <a:t>Kliknij, aby edytować styl</a:t>
            </a:r>
            <a:endParaRPr kumimoji="0" lang="en-US"/>
          </a:p>
        </p:txBody>
      </p:sp>
      <p:sp>
        <p:nvSpPr>
          <p:cNvPr id="3" name="Symbol zastępczy tytułu pionowego 2"/>
          <p:cNvSpPr>
            <a:spLocks noGrp="1"/>
          </p:cNvSpPr>
          <p:nvPr>
            <p:ph type="body" orient="vert" idx="1"/>
          </p:nvPr>
        </p:nvSpPr>
        <p:spPr>
          <a:xfrm>
            <a:off x="457200" y="274641"/>
            <a:ext cx="6324600" cy="5592760"/>
          </a:xfrm>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04F648CD-4870-4A9F-8CA5-57529AA50253}" type="datetimeFigureOut">
              <a:rPr lang="pl-PL" smtClean="0"/>
              <a:pPr/>
              <a:t>21.09.2023</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4D670269-D058-4122-85FE-9134EC1196F3}" type="slidenum">
              <a:rPr lang="pl-PL" smtClean="0"/>
              <a:pPr/>
              <a:t>‹#›</a:t>
            </a:fld>
            <a:endParaRPr lang="pl-PL"/>
          </a:p>
        </p:txBody>
      </p:sp>
    </p:spTree>
  </p:cSld>
  <p:clrMapOvr>
    <a:masterClrMapping/>
  </p:clrMapOvr>
  <p:transition spd="med">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Dowolny kształt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owolny kształt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rójkąt prostokątny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Łącznik prosty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Symbol zastępczy tytuł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pl-PL"/>
              <a:t>Kliknij, aby edytować styl</a:t>
            </a:r>
            <a:endParaRPr kumimoji="0" lang="en-US"/>
          </a:p>
        </p:txBody>
      </p:sp>
      <p:sp>
        <p:nvSpPr>
          <p:cNvPr id="30" name="Symbol zastępczy tekstu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lang="en-US"/>
          </a:p>
        </p:txBody>
      </p:sp>
      <p:sp>
        <p:nvSpPr>
          <p:cNvPr id="10" name="Symbol zastępczy daty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4F648CD-4870-4A9F-8CA5-57529AA50253}" type="datetimeFigureOut">
              <a:rPr lang="pl-PL" smtClean="0"/>
              <a:pPr/>
              <a:t>21.09.2023</a:t>
            </a:fld>
            <a:endParaRPr lang="pl-PL"/>
          </a:p>
        </p:txBody>
      </p:sp>
      <p:sp>
        <p:nvSpPr>
          <p:cNvPr id="22" name="Symbol zastępczy stopki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pl-PL"/>
          </a:p>
        </p:txBody>
      </p:sp>
      <p:sp>
        <p:nvSpPr>
          <p:cNvPr id="18" name="Symbol zastępczy numeru slajdu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4D670269-D058-4122-85FE-9134EC1196F3}"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dissolve/>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http://www.radabanino.p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solectwobanino@wp.pl" TargetMode="External"/><Relationship Id="rId2" Type="http://schemas.openxmlformats.org/officeDocument/2006/relationships/hyperlink" Target="mailto:soltysbanino@wp.pl" TargetMode="Externa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hyperlink" Target="http://www.facebook/solectwobanino.pl" TargetMode="External"/><Relationship Id="rId4" Type="http://schemas.openxmlformats.org/officeDocument/2006/relationships/hyperlink" Target="http://www.radabanino.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ytuł 1"/>
          <p:cNvSpPr>
            <a:spLocks noGrp="1"/>
          </p:cNvSpPr>
          <p:nvPr>
            <p:ph type="ctrTitle"/>
          </p:nvPr>
        </p:nvSpPr>
        <p:spPr>
          <a:xfrm>
            <a:off x="611560" y="404664"/>
            <a:ext cx="7844408" cy="2376264"/>
          </a:xfrm>
        </p:spPr>
        <p:txBody>
          <a:bodyPr>
            <a:normAutofit fontScale="90000"/>
          </a:bodyPr>
          <a:lstStyle/>
          <a:p>
            <a:pPr algn="ctr"/>
            <a:br>
              <a:rPr lang="pl-PL" b="1" dirty="0"/>
            </a:br>
            <a:br>
              <a:rPr lang="pl-PL" b="1" dirty="0"/>
            </a:br>
            <a:br>
              <a:rPr lang="pl-PL" b="1" dirty="0"/>
            </a:br>
            <a:br>
              <a:rPr lang="pl-PL" dirty="0"/>
            </a:br>
            <a:br>
              <a:rPr lang="pl-PL" dirty="0"/>
            </a:br>
            <a:r>
              <a:rPr lang="pl-PL" dirty="0"/>
              <a:t> </a:t>
            </a:r>
            <a:br>
              <a:rPr lang="pl-PL" dirty="0"/>
            </a:br>
            <a:br>
              <a:rPr lang="pl-PL" dirty="0"/>
            </a:br>
            <a:br>
              <a:rPr lang="pl-PL" dirty="0"/>
            </a:br>
            <a:br>
              <a:rPr lang="pl-PL" dirty="0"/>
            </a:br>
            <a:br>
              <a:rPr lang="pl-PL" dirty="0"/>
            </a:br>
            <a:r>
              <a:rPr lang="pl-PL" sz="3600" dirty="0"/>
              <a:t>WNIOSEK</a:t>
            </a:r>
            <a:br>
              <a:rPr lang="pl-PL" sz="3600" dirty="0"/>
            </a:br>
            <a:r>
              <a:rPr lang="pl-PL" sz="3600" dirty="0"/>
              <a:t>o przyznanie środków z funduszu sołeckiego na 2024r. </a:t>
            </a:r>
            <a:br>
              <a:rPr lang="pl-PL" dirty="0"/>
            </a:br>
            <a:endParaRPr lang="pl-PL" dirty="0"/>
          </a:p>
        </p:txBody>
      </p:sp>
      <p:pic>
        <p:nvPicPr>
          <p:cNvPr id="6" name="Obraz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5294764"/>
            <a:ext cx="2903090" cy="1446604"/>
          </a:xfrm>
          <a:prstGeom prst="rect">
            <a:avLst/>
          </a:prstGeom>
        </p:spPr>
      </p:pic>
      <p:pic>
        <p:nvPicPr>
          <p:cNvPr id="4" name="Obraz 3">
            <a:extLst>
              <a:ext uri="{FF2B5EF4-FFF2-40B4-BE49-F238E27FC236}">
                <a16:creationId xmlns:a16="http://schemas.microsoft.com/office/drawing/2014/main" id="{50D67D63-58BB-BC98-EC8E-8AD29F0DD9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1163" y="2164088"/>
            <a:ext cx="3941673" cy="27396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049" name="Rectangle 1"/>
          <p:cNvSpPr>
            <a:spLocks noChangeArrowheads="1"/>
          </p:cNvSpPr>
          <p:nvPr/>
        </p:nvSpPr>
        <p:spPr bwMode="auto">
          <a:xfrm>
            <a:off x="971600" y="-1775031"/>
            <a:ext cx="698477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4" name="Tytuł 3">
            <a:extLst>
              <a:ext uri="{FF2B5EF4-FFF2-40B4-BE49-F238E27FC236}">
                <a16:creationId xmlns:a16="http://schemas.microsoft.com/office/drawing/2014/main" id="{3DE7C376-B7FB-66B3-353F-03F49BEA9197}"/>
              </a:ext>
            </a:extLst>
          </p:cNvPr>
          <p:cNvSpPr>
            <a:spLocks noGrp="1"/>
          </p:cNvSpPr>
          <p:nvPr>
            <p:ph type="title"/>
          </p:nvPr>
        </p:nvSpPr>
        <p:spPr>
          <a:xfrm>
            <a:off x="1547664" y="0"/>
            <a:ext cx="7283152" cy="576261"/>
          </a:xfrm>
        </p:spPr>
        <p:txBody>
          <a:bodyPr>
            <a:normAutofit fontScale="90000"/>
          </a:bodyPr>
          <a:lstStyle/>
          <a:p>
            <a:r>
              <a:rPr lang="pl-PL" dirty="0"/>
              <a:t>FUNDUSZ SOŁECKI 2021</a:t>
            </a:r>
          </a:p>
        </p:txBody>
      </p:sp>
      <p:pic>
        <p:nvPicPr>
          <p:cNvPr id="15" name="Symbol zastępczy zawartości 14">
            <a:extLst>
              <a:ext uri="{FF2B5EF4-FFF2-40B4-BE49-F238E27FC236}">
                <a16:creationId xmlns:a16="http://schemas.microsoft.com/office/drawing/2014/main" id="{E8CCDFB9-FF84-0B44-E8B1-DABFF8D6625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3184" y="576261"/>
            <a:ext cx="8517632" cy="6281739"/>
          </a:xfrm>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049" name="Rectangle 1"/>
          <p:cNvSpPr>
            <a:spLocks noChangeArrowheads="1"/>
          </p:cNvSpPr>
          <p:nvPr/>
        </p:nvSpPr>
        <p:spPr bwMode="auto">
          <a:xfrm>
            <a:off x="971600" y="-1775031"/>
            <a:ext cx="698477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4" name="Tytuł 3">
            <a:extLst>
              <a:ext uri="{FF2B5EF4-FFF2-40B4-BE49-F238E27FC236}">
                <a16:creationId xmlns:a16="http://schemas.microsoft.com/office/drawing/2014/main" id="{3DE7C376-B7FB-66B3-353F-03F49BEA9197}"/>
              </a:ext>
            </a:extLst>
          </p:cNvPr>
          <p:cNvSpPr>
            <a:spLocks noGrp="1"/>
          </p:cNvSpPr>
          <p:nvPr>
            <p:ph type="title"/>
          </p:nvPr>
        </p:nvSpPr>
        <p:spPr>
          <a:xfrm>
            <a:off x="1547664" y="0"/>
            <a:ext cx="7283152" cy="576261"/>
          </a:xfrm>
        </p:spPr>
        <p:txBody>
          <a:bodyPr>
            <a:normAutofit fontScale="90000"/>
          </a:bodyPr>
          <a:lstStyle/>
          <a:p>
            <a:r>
              <a:rPr lang="pl-PL" dirty="0"/>
              <a:t>FUNDUSZ SOŁECKI 2022</a:t>
            </a:r>
          </a:p>
        </p:txBody>
      </p:sp>
      <p:pic>
        <p:nvPicPr>
          <p:cNvPr id="11" name="Symbol zastępczy zawartości 10">
            <a:extLst>
              <a:ext uri="{FF2B5EF4-FFF2-40B4-BE49-F238E27FC236}">
                <a16:creationId xmlns:a16="http://schemas.microsoft.com/office/drawing/2014/main" id="{29CB4F5E-BC7A-5456-4AF6-04A8168D7DF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11560" y="723253"/>
            <a:ext cx="7848871" cy="6097673"/>
          </a:xfrm>
        </p:spPr>
      </p:pic>
    </p:spTree>
    <p:extLst>
      <p:ext uri="{BB962C8B-B14F-4D97-AF65-F5344CB8AC3E}">
        <p14:creationId xmlns:p14="http://schemas.microsoft.com/office/powerpoint/2010/main" val="280845944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049" name="Rectangle 1"/>
          <p:cNvSpPr>
            <a:spLocks noChangeArrowheads="1"/>
          </p:cNvSpPr>
          <p:nvPr/>
        </p:nvSpPr>
        <p:spPr bwMode="auto">
          <a:xfrm>
            <a:off x="971600" y="-1775031"/>
            <a:ext cx="698477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4" name="Tytuł 3">
            <a:extLst>
              <a:ext uri="{FF2B5EF4-FFF2-40B4-BE49-F238E27FC236}">
                <a16:creationId xmlns:a16="http://schemas.microsoft.com/office/drawing/2014/main" id="{3DE7C376-B7FB-66B3-353F-03F49BEA9197}"/>
              </a:ext>
            </a:extLst>
          </p:cNvPr>
          <p:cNvSpPr>
            <a:spLocks noGrp="1"/>
          </p:cNvSpPr>
          <p:nvPr>
            <p:ph type="title"/>
          </p:nvPr>
        </p:nvSpPr>
        <p:spPr>
          <a:xfrm>
            <a:off x="1547664" y="0"/>
            <a:ext cx="7283152" cy="576261"/>
          </a:xfrm>
        </p:spPr>
        <p:txBody>
          <a:bodyPr>
            <a:normAutofit fontScale="90000"/>
          </a:bodyPr>
          <a:lstStyle/>
          <a:p>
            <a:r>
              <a:rPr lang="pl-PL" dirty="0"/>
              <a:t>FUNDUSZ SOŁECKI 2023</a:t>
            </a:r>
          </a:p>
        </p:txBody>
      </p:sp>
      <p:pic>
        <p:nvPicPr>
          <p:cNvPr id="6" name="Symbol zastępczy zawartości 5">
            <a:extLst>
              <a:ext uri="{FF2B5EF4-FFF2-40B4-BE49-F238E27FC236}">
                <a16:creationId xmlns:a16="http://schemas.microsoft.com/office/drawing/2014/main" id="{AC0AB7C3-0A22-D0FD-2808-A3FDD1D00C4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3184" y="576261"/>
            <a:ext cx="8517631" cy="6281739"/>
          </a:xfrm>
        </p:spPr>
      </p:pic>
    </p:spTree>
    <p:extLst>
      <p:ext uri="{BB962C8B-B14F-4D97-AF65-F5344CB8AC3E}">
        <p14:creationId xmlns:p14="http://schemas.microsoft.com/office/powerpoint/2010/main" val="54075428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049" name="Rectangle 1"/>
          <p:cNvSpPr>
            <a:spLocks noChangeArrowheads="1"/>
          </p:cNvSpPr>
          <p:nvPr/>
        </p:nvSpPr>
        <p:spPr bwMode="auto">
          <a:xfrm>
            <a:off x="971600" y="-1775031"/>
            <a:ext cx="698477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pl-PL" sz="2400" b="1" dirty="0">
              <a:latin typeface="Calibr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l-PL" sz="2400" b="1" i="0" u="none" strike="noStrike" cap="none" normalizeH="0" baseline="0" dirty="0">
              <a:ln>
                <a:noFill/>
              </a:ln>
              <a:solidFill>
                <a:schemeClr val="tx1"/>
              </a:solidFill>
              <a:effectLst/>
              <a:latin typeface="Calibri" pitchFamily="34" charset="0"/>
              <a:ea typeface="Calibri" pitchFamily="34" charset="0"/>
              <a:cs typeface="Times New Roman" pitchFamily="18" charset="0"/>
            </a:endParaRPr>
          </a:p>
        </p:txBody>
      </p:sp>
      <p:sp>
        <p:nvSpPr>
          <p:cNvPr id="5" name="Prostokąt 4"/>
          <p:cNvSpPr/>
          <p:nvPr/>
        </p:nvSpPr>
        <p:spPr>
          <a:xfrm>
            <a:off x="1475656" y="1556792"/>
            <a:ext cx="6696744" cy="3046988"/>
          </a:xfrm>
          <a:prstGeom prst="rect">
            <a:avLst/>
          </a:prstGeom>
        </p:spPr>
        <p:txBody>
          <a:bodyPr wrap="square">
            <a:spAutoFit/>
          </a:bodyPr>
          <a:lstStyle/>
          <a:p>
            <a:pPr algn="ctr">
              <a:lnSpc>
                <a:spcPct val="150000"/>
              </a:lnSpc>
            </a:pPr>
            <a:r>
              <a:rPr lang="pl-PL" sz="2400" b="1" dirty="0"/>
              <a:t>Wysokość środków stanowiących fundusz sołecki na rok </a:t>
            </a:r>
          </a:p>
          <a:p>
            <a:pPr algn="ctr">
              <a:lnSpc>
                <a:spcPct val="150000"/>
              </a:lnSpc>
            </a:pPr>
            <a:r>
              <a:rPr lang="pl-PL" sz="2400" b="1" dirty="0"/>
              <a:t>2024.</a:t>
            </a:r>
          </a:p>
          <a:p>
            <a:pPr algn="ctr"/>
            <a:endParaRPr lang="pl-PL" sz="2400" b="1" dirty="0"/>
          </a:p>
          <a:p>
            <a:pPr algn="ctr"/>
            <a:r>
              <a:rPr lang="pl-PL" sz="6000" b="1" dirty="0">
                <a:solidFill>
                  <a:srgbClr val="FF0000"/>
                </a:solidFill>
              </a:rPr>
              <a:t>520 369,53 zł</a:t>
            </a:r>
          </a:p>
        </p:txBody>
      </p:sp>
    </p:spTree>
    <p:extLst>
      <p:ext uri="{BB962C8B-B14F-4D97-AF65-F5344CB8AC3E}">
        <p14:creationId xmlns:p14="http://schemas.microsoft.com/office/powerpoint/2010/main" val="173954036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8" name="Symbol zastępczy zawartości 7"/>
          <p:cNvSpPr>
            <a:spLocks noGrp="1"/>
          </p:cNvSpPr>
          <p:nvPr>
            <p:ph idx="1"/>
          </p:nvPr>
        </p:nvSpPr>
        <p:spPr>
          <a:xfrm>
            <a:off x="457200" y="1481328"/>
            <a:ext cx="8229600" cy="5102034"/>
          </a:xfrm>
        </p:spPr>
        <p:txBody>
          <a:bodyPr>
            <a:normAutofit/>
          </a:bodyPr>
          <a:lstStyle/>
          <a:p>
            <a:pPr marL="109728" indent="0">
              <a:buNone/>
            </a:pPr>
            <a:r>
              <a:rPr lang="pl-PL" sz="2800" b="1" dirty="0">
                <a:latin typeface="Arial Black" pitchFamily="34" charset="0"/>
              </a:rPr>
              <a:t>1. Kompleksowa budowa ulicy Pszennej. </a:t>
            </a:r>
            <a:r>
              <a:rPr lang="pl-PL" sz="2800" b="1" dirty="0">
                <a:solidFill>
                  <a:srgbClr val="FF0000"/>
                </a:solidFill>
                <a:latin typeface="Arial Black" pitchFamily="34" charset="0"/>
              </a:rPr>
              <a:t>Koszt realizacji zgodnie z kosztorysem</a:t>
            </a:r>
          </a:p>
          <a:p>
            <a:pPr marL="109728" indent="0">
              <a:buNone/>
            </a:pPr>
            <a:r>
              <a:rPr lang="pl-PL" sz="2800" b="1" dirty="0">
                <a:latin typeface="Arial Black" pitchFamily="34" charset="0"/>
              </a:rPr>
              <a:t>2. Kompleksowa budowa ulicy Księżycowej i Przemysłowej. </a:t>
            </a:r>
            <a:r>
              <a:rPr lang="pl-PL" sz="2800" b="1" dirty="0">
                <a:solidFill>
                  <a:srgbClr val="FF0000"/>
                </a:solidFill>
                <a:latin typeface="Arial Black" pitchFamily="34" charset="0"/>
              </a:rPr>
              <a:t>Koszt realizacji zgodnie z kosztorysem.</a:t>
            </a:r>
          </a:p>
          <a:p>
            <a:pPr marL="109728" indent="0">
              <a:buNone/>
            </a:pPr>
            <a:r>
              <a:rPr lang="pl-PL" sz="2800" b="1" dirty="0">
                <a:latin typeface="Arial Black" pitchFamily="34" charset="0"/>
              </a:rPr>
              <a:t>3. Kontynuacja budowy chodnika na ulicy Rolniczej. </a:t>
            </a:r>
          </a:p>
          <a:p>
            <a:pPr marL="109728" indent="0">
              <a:buNone/>
            </a:pPr>
            <a:r>
              <a:rPr lang="pl-PL" sz="2800" b="1" dirty="0">
                <a:solidFill>
                  <a:srgbClr val="FF0000"/>
                </a:solidFill>
                <a:latin typeface="Arial Black" pitchFamily="34" charset="0"/>
              </a:rPr>
              <a:t>Koszt realizacji 200 000zł</a:t>
            </a:r>
          </a:p>
          <a:p>
            <a:pPr marL="109728" indent="0">
              <a:buNone/>
            </a:pPr>
            <a:r>
              <a:rPr lang="pl-PL" sz="2800" b="1" dirty="0">
                <a:latin typeface="Arial Black" pitchFamily="34" charset="0"/>
              </a:rPr>
              <a:t>4. Wymiana 4 sztuk wiat przystankowych na ulicy Lotniczej</a:t>
            </a:r>
          </a:p>
          <a:p>
            <a:pPr marL="109728" indent="0">
              <a:buNone/>
            </a:pPr>
            <a:r>
              <a:rPr lang="pl-PL" sz="2800" b="1" dirty="0">
                <a:solidFill>
                  <a:srgbClr val="FF0000"/>
                </a:solidFill>
                <a:latin typeface="Arial Black" pitchFamily="34" charset="0"/>
              </a:rPr>
              <a:t>Koszt realizacji 40 000zł</a:t>
            </a:r>
          </a:p>
          <a:p>
            <a:pPr marL="109728" indent="0">
              <a:buNone/>
            </a:pPr>
            <a:endParaRPr lang="pl-PL" sz="2800" b="1" dirty="0">
              <a:solidFill>
                <a:srgbClr val="FF0000"/>
              </a:solidFill>
              <a:latin typeface="Arial Black" pitchFamily="34" charset="0"/>
            </a:endParaRPr>
          </a:p>
          <a:p>
            <a:pPr marL="109728" indent="0">
              <a:buNone/>
            </a:pPr>
            <a:endParaRPr lang="pl-PL" sz="2800" b="1" dirty="0">
              <a:solidFill>
                <a:srgbClr val="FF0000"/>
              </a:solidFill>
              <a:latin typeface="Arial Black" pitchFamily="34" charset="0"/>
            </a:endParaRPr>
          </a:p>
          <a:p>
            <a:pPr marL="109728" indent="0">
              <a:buNone/>
            </a:pPr>
            <a:endParaRPr lang="pl-PL" sz="2800" b="1" dirty="0">
              <a:solidFill>
                <a:srgbClr val="FF0000"/>
              </a:solidFill>
              <a:latin typeface="Arial Black" pitchFamily="34" charset="0"/>
            </a:endParaRPr>
          </a:p>
        </p:txBody>
      </p:sp>
      <p:sp>
        <p:nvSpPr>
          <p:cNvPr id="3" name="Tytuł 2"/>
          <p:cNvSpPr>
            <a:spLocks noGrp="1"/>
          </p:cNvSpPr>
          <p:nvPr>
            <p:ph type="title"/>
          </p:nvPr>
        </p:nvSpPr>
        <p:spPr/>
        <p:txBody>
          <a:bodyPr>
            <a:normAutofit fontScale="90000"/>
          </a:bodyPr>
          <a:lstStyle/>
          <a:p>
            <a:pPr algn="ctr"/>
            <a:br>
              <a:rPr lang="pl-PL" sz="2700" dirty="0"/>
            </a:br>
            <a:r>
              <a:rPr lang="pl-PL" sz="2700" dirty="0"/>
              <a:t>Wnioski Rady Sołeckiej do budżetu Gminy Żukowo na rok 2024.</a:t>
            </a:r>
            <a:endParaRPr lang="pl-PL" dirty="0"/>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8" name="Symbol zastępczy zawartości 7"/>
          <p:cNvSpPr>
            <a:spLocks noGrp="1"/>
          </p:cNvSpPr>
          <p:nvPr>
            <p:ph idx="1"/>
          </p:nvPr>
        </p:nvSpPr>
        <p:spPr>
          <a:xfrm>
            <a:off x="457200" y="260648"/>
            <a:ext cx="8229600" cy="6322714"/>
          </a:xfrm>
        </p:spPr>
        <p:txBody>
          <a:bodyPr>
            <a:normAutofit lnSpcReduction="10000"/>
          </a:bodyPr>
          <a:lstStyle/>
          <a:p>
            <a:pPr marL="109728" indent="0">
              <a:buNone/>
            </a:pPr>
            <a:r>
              <a:rPr lang="pl-PL" sz="2800" b="1" dirty="0">
                <a:latin typeface="Arial Black" pitchFamily="34" charset="0"/>
              </a:rPr>
              <a:t>5. Budowa boiska wielofunkcyjnego na placu rekreacyjno-sportowym na ulicy Księżycowej. </a:t>
            </a:r>
          </a:p>
          <a:p>
            <a:pPr marL="109728" indent="0">
              <a:buNone/>
            </a:pPr>
            <a:r>
              <a:rPr lang="pl-PL" sz="2800" b="1" dirty="0">
                <a:solidFill>
                  <a:srgbClr val="FF0000"/>
                </a:solidFill>
                <a:latin typeface="Arial Black" pitchFamily="34" charset="0"/>
              </a:rPr>
              <a:t>Koszt realizacji 500 000zł</a:t>
            </a:r>
          </a:p>
          <a:p>
            <a:pPr marL="109728" indent="0">
              <a:buNone/>
            </a:pPr>
            <a:r>
              <a:rPr lang="pl-PL" sz="2800" b="1" dirty="0">
                <a:latin typeface="Arial Black" pitchFamily="34" charset="0"/>
              </a:rPr>
              <a:t>6. Zakup i ułożenie płyt YOMB 400mb na ulicy Sosnowej. </a:t>
            </a:r>
          </a:p>
          <a:p>
            <a:pPr marL="109728" indent="0">
              <a:buNone/>
            </a:pPr>
            <a:r>
              <a:rPr lang="pl-PL" sz="2800" b="1" dirty="0">
                <a:solidFill>
                  <a:srgbClr val="FF0000"/>
                </a:solidFill>
                <a:latin typeface="Arial Black" pitchFamily="34" charset="0"/>
              </a:rPr>
              <a:t>Koszt realizacji 160 000zł</a:t>
            </a:r>
          </a:p>
          <a:p>
            <a:pPr marL="109728" indent="0">
              <a:buNone/>
            </a:pPr>
            <a:r>
              <a:rPr lang="pl-PL" sz="2800" b="1" dirty="0">
                <a:latin typeface="Arial Black" pitchFamily="34" charset="0"/>
              </a:rPr>
              <a:t>7. Wymiana zużytych elementów wyposażenia na placach zabaw na ulicy Księżycowej i Klonowej. </a:t>
            </a:r>
          </a:p>
          <a:p>
            <a:pPr marL="109728" indent="0">
              <a:buNone/>
            </a:pPr>
            <a:r>
              <a:rPr lang="pl-PL" sz="2800" b="1" dirty="0">
                <a:solidFill>
                  <a:srgbClr val="FF0000"/>
                </a:solidFill>
                <a:latin typeface="Arial Black" pitchFamily="34" charset="0"/>
              </a:rPr>
              <a:t>Koszt realizacji 80 000zł</a:t>
            </a:r>
          </a:p>
          <a:p>
            <a:pPr marL="109728" indent="0">
              <a:buNone/>
            </a:pPr>
            <a:r>
              <a:rPr lang="pl-PL" sz="2800" b="1" dirty="0">
                <a:latin typeface="Arial Black" pitchFamily="34" charset="0"/>
              </a:rPr>
              <a:t>8. Rozbudowa budynku remizy OSP Banino. </a:t>
            </a:r>
          </a:p>
          <a:p>
            <a:pPr marL="109728" indent="0">
              <a:buNone/>
            </a:pPr>
            <a:r>
              <a:rPr lang="pl-PL" sz="2800" b="1" dirty="0">
                <a:solidFill>
                  <a:srgbClr val="FF0000"/>
                </a:solidFill>
                <a:latin typeface="Arial Black" pitchFamily="34" charset="0"/>
              </a:rPr>
              <a:t>Koszt realizacji zgodnie z kosztorysem</a:t>
            </a:r>
          </a:p>
          <a:p>
            <a:pPr marL="109728" indent="0">
              <a:buNone/>
            </a:pPr>
            <a:endParaRPr lang="pl-PL" sz="2800" b="1" dirty="0">
              <a:solidFill>
                <a:srgbClr val="FF0000"/>
              </a:solidFill>
              <a:latin typeface="Arial Black" pitchFamily="34" charset="0"/>
            </a:endParaRPr>
          </a:p>
          <a:p>
            <a:pPr marL="109728" indent="0">
              <a:buNone/>
            </a:pPr>
            <a:endParaRPr lang="pl-PL" sz="2800" b="1" dirty="0">
              <a:solidFill>
                <a:srgbClr val="FF0000"/>
              </a:solidFill>
              <a:latin typeface="Arial Black" pitchFamily="34" charset="0"/>
            </a:endParaRPr>
          </a:p>
        </p:txBody>
      </p:sp>
    </p:spTree>
    <p:extLst>
      <p:ext uri="{BB962C8B-B14F-4D97-AF65-F5344CB8AC3E}">
        <p14:creationId xmlns:p14="http://schemas.microsoft.com/office/powerpoint/2010/main" val="3811791143"/>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8" name="Symbol zastępczy zawartości 7"/>
          <p:cNvSpPr>
            <a:spLocks noGrp="1"/>
          </p:cNvSpPr>
          <p:nvPr>
            <p:ph idx="1"/>
          </p:nvPr>
        </p:nvSpPr>
        <p:spPr>
          <a:xfrm>
            <a:off x="323528" y="260648"/>
            <a:ext cx="8363272" cy="6322714"/>
          </a:xfrm>
        </p:spPr>
        <p:txBody>
          <a:bodyPr>
            <a:normAutofit lnSpcReduction="10000"/>
          </a:bodyPr>
          <a:lstStyle/>
          <a:p>
            <a:pPr marL="109728" indent="0">
              <a:buNone/>
            </a:pPr>
            <a:r>
              <a:rPr lang="pl-PL" sz="2800" b="1" dirty="0">
                <a:latin typeface="Arial Black" pitchFamily="34" charset="0"/>
              </a:rPr>
              <a:t>9. Doświetlenie 4 przejść dla pieszych na ulicy Lipowej. </a:t>
            </a:r>
            <a:r>
              <a:rPr lang="pl-PL" sz="2800" b="1" dirty="0">
                <a:solidFill>
                  <a:srgbClr val="FF0000"/>
                </a:solidFill>
                <a:latin typeface="Arial Black" pitchFamily="34" charset="0"/>
              </a:rPr>
              <a:t>Koszt 100 000zł</a:t>
            </a:r>
          </a:p>
          <a:p>
            <a:pPr marL="109728" indent="0">
              <a:buNone/>
            </a:pPr>
            <a:r>
              <a:rPr lang="pl-PL" sz="2800" b="1" dirty="0">
                <a:latin typeface="Arial Black" pitchFamily="34" charset="0"/>
              </a:rPr>
              <a:t>10. Rewitalizacja parku przy Sali Kultury w Baninie. </a:t>
            </a:r>
            <a:r>
              <a:rPr lang="pl-PL" sz="2800" b="1" dirty="0">
                <a:solidFill>
                  <a:srgbClr val="FF0000"/>
                </a:solidFill>
                <a:latin typeface="Arial Black" pitchFamily="34" charset="0"/>
              </a:rPr>
              <a:t>Koszt 80 000zł. </a:t>
            </a:r>
          </a:p>
          <a:p>
            <a:pPr marL="109728" indent="0">
              <a:buNone/>
            </a:pPr>
            <a:r>
              <a:rPr lang="pl-PL" sz="2800" b="1" dirty="0">
                <a:latin typeface="Arial Black" pitchFamily="34" charset="0"/>
              </a:rPr>
              <a:t>11. Przebudowa kanalizacji deszczowej wraz z odtworzeniem nawierzchni w ul. Lipowej. </a:t>
            </a:r>
            <a:r>
              <a:rPr lang="pl-PL" sz="2800" b="1" dirty="0">
                <a:solidFill>
                  <a:srgbClr val="FF0000"/>
                </a:solidFill>
                <a:latin typeface="Arial Black" pitchFamily="34" charset="0"/>
              </a:rPr>
              <a:t>Koszt 3 900 000zł</a:t>
            </a:r>
          </a:p>
          <a:p>
            <a:pPr marL="109728" indent="0">
              <a:buNone/>
            </a:pPr>
            <a:r>
              <a:rPr lang="pl-PL" sz="2800" b="1" dirty="0">
                <a:latin typeface="Arial Black" pitchFamily="34" charset="0"/>
              </a:rPr>
              <a:t>12. </a:t>
            </a:r>
            <a:r>
              <a:rPr lang="pl-PL" sz="2200" dirty="0">
                <a:latin typeface="Arial Black" pitchFamily="34" charset="0"/>
              </a:rPr>
              <a:t>Wykonanie punktów oświetlenia ulicznego na ulicach:</a:t>
            </a:r>
          </a:p>
          <a:p>
            <a:pPr marL="109728" indent="0">
              <a:buNone/>
            </a:pPr>
            <a:r>
              <a:rPr lang="pl-PL" sz="2200" dirty="0">
                <a:latin typeface="Arial" panose="020B0604020202020204" pitchFamily="34" charset="0"/>
                <a:cs typeface="Arial" panose="020B0604020202020204" pitchFamily="34" charset="0"/>
              </a:rPr>
              <a:t>-</a:t>
            </a:r>
            <a:r>
              <a:rPr lang="pl-PL" sz="2200" dirty="0">
                <a:solidFill>
                  <a:srgbClr val="FF0000"/>
                </a:solidFill>
                <a:latin typeface="Arial" panose="020B0604020202020204" pitchFamily="34" charset="0"/>
                <a:cs typeface="Arial" panose="020B0604020202020204" pitchFamily="34" charset="0"/>
              </a:rPr>
              <a:t> </a:t>
            </a:r>
            <a:r>
              <a:rPr lang="pl-PL" sz="2200" dirty="0">
                <a:latin typeface="Arial" panose="020B0604020202020204" pitchFamily="34" charset="0"/>
                <a:cs typeface="Arial" panose="020B0604020202020204" pitchFamily="34" charset="0"/>
              </a:rPr>
              <a:t>Sportowa 4szt. (projekt z środków z FS2019) </a:t>
            </a:r>
            <a:r>
              <a:rPr lang="pl-PL" sz="2200" dirty="0">
                <a:solidFill>
                  <a:srgbClr val="FF0000"/>
                </a:solidFill>
                <a:latin typeface="Arial" panose="020B0604020202020204" pitchFamily="34" charset="0"/>
                <a:cs typeface="Arial" panose="020B0604020202020204" pitchFamily="34" charset="0"/>
              </a:rPr>
              <a:t>– Kwota 36 000</a:t>
            </a:r>
          </a:p>
          <a:p>
            <a:pPr marL="109728" indent="0">
              <a:buNone/>
            </a:pPr>
            <a:r>
              <a:rPr lang="pl-PL" sz="2200" dirty="0">
                <a:latin typeface="Arial" panose="020B0604020202020204" pitchFamily="34" charset="0"/>
                <a:cs typeface="Arial" panose="020B0604020202020204" pitchFamily="34" charset="0"/>
              </a:rPr>
              <a:t>- Ogrodowa 4 szt. (projekt z środków z FS2019) </a:t>
            </a:r>
            <a:r>
              <a:rPr lang="pl-PL" sz="2200" dirty="0">
                <a:solidFill>
                  <a:srgbClr val="FF0000"/>
                </a:solidFill>
                <a:latin typeface="Arial" panose="020B0604020202020204" pitchFamily="34" charset="0"/>
                <a:cs typeface="Arial" panose="020B0604020202020204" pitchFamily="34" charset="0"/>
              </a:rPr>
              <a:t>– Kwota 36 000</a:t>
            </a:r>
          </a:p>
          <a:p>
            <a:pPr marL="109728" indent="0">
              <a:buNone/>
            </a:pPr>
            <a:r>
              <a:rPr lang="pl-PL" sz="2200" dirty="0">
                <a:latin typeface="Arial" panose="020B0604020202020204" pitchFamily="34" charset="0"/>
                <a:cs typeface="Arial" panose="020B0604020202020204" pitchFamily="34" charset="0"/>
              </a:rPr>
              <a:t>- Żeglarska, Dębowa, Sosnowa, Kościelna 6szt.</a:t>
            </a:r>
            <a:r>
              <a:rPr lang="pl-PL" sz="2200" dirty="0">
                <a:solidFill>
                  <a:srgbClr val="FF0000"/>
                </a:solidFill>
                <a:latin typeface="Arial" panose="020B0604020202020204" pitchFamily="34" charset="0"/>
                <a:cs typeface="Arial" panose="020B0604020202020204" pitchFamily="34" charset="0"/>
              </a:rPr>
              <a:t> – Kwota 54 000</a:t>
            </a:r>
          </a:p>
          <a:p>
            <a:pPr marL="109728" indent="0">
              <a:buNone/>
            </a:pPr>
            <a:r>
              <a:rPr lang="pl-PL" sz="2200" dirty="0">
                <a:latin typeface="Arial" panose="020B0604020202020204" pitchFamily="34" charset="0"/>
                <a:cs typeface="Arial" panose="020B0604020202020204" pitchFamily="34" charset="0"/>
              </a:rPr>
              <a:t>- Rubinowa 4szt. (projekt z środków z FS2019) </a:t>
            </a:r>
            <a:r>
              <a:rPr lang="pl-PL" sz="2200" dirty="0">
                <a:solidFill>
                  <a:srgbClr val="FF0000"/>
                </a:solidFill>
                <a:latin typeface="Arial" panose="020B0604020202020204" pitchFamily="34" charset="0"/>
                <a:cs typeface="Arial" panose="020B0604020202020204" pitchFamily="34" charset="0"/>
              </a:rPr>
              <a:t>– Kwota 36 000</a:t>
            </a:r>
          </a:p>
          <a:p>
            <a:pPr marL="109728" indent="0">
              <a:buNone/>
            </a:pPr>
            <a:r>
              <a:rPr lang="pl-PL" sz="2200" dirty="0">
                <a:latin typeface="Arial" panose="020B0604020202020204" pitchFamily="34" charset="0"/>
                <a:cs typeface="Arial" panose="020B0604020202020204" pitchFamily="34" charset="0"/>
              </a:rPr>
              <a:t>- Wesoła 4szt. (projekt z środków z FS2019) </a:t>
            </a:r>
            <a:r>
              <a:rPr lang="pl-PL" sz="2200" dirty="0">
                <a:solidFill>
                  <a:srgbClr val="FF0000"/>
                </a:solidFill>
                <a:latin typeface="Arial" panose="020B0604020202020204" pitchFamily="34" charset="0"/>
                <a:cs typeface="Arial" panose="020B0604020202020204" pitchFamily="34" charset="0"/>
              </a:rPr>
              <a:t>– Kwota 36 000</a:t>
            </a:r>
          </a:p>
          <a:p>
            <a:pPr marL="109728" indent="0">
              <a:buNone/>
            </a:pPr>
            <a:r>
              <a:rPr lang="pl-PL" sz="2200" dirty="0">
                <a:latin typeface="Arial" panose="020B0604020202020204" pitchFamily="34" charset="0"/>
                <a:cs typeface="Arial" panose="020B0604020202020204" pitchFamily="34" charset="0"/>
              </a:rPr>
              <a:t>- Kubusia Puchatka 4 szt.(projekt z środków z FS2019) </a:t>
            </a:r>
            <a:r>
              <a:rPr lang="pl-PL" sz="2200" dirty="0">
                <a:solidFill>
                  <a:srgbClr val="FF0000"/>
                </a:solidFill>
                <a:latin typeface="Arial" panose="020B0604020202020204" pitchFamily="34" charset="0"/>
                <a:cs typeface="Arial" panose="020B0604020202020204" pitchFamily="34" charset="0"/>
              </a:rPr>
              <a:t>– Kwota 36 000</a:t>
            </a:r>
          </a:p>
          <a:p>
            <a:pPr marL="109728" indent="0">
              <a:buNone/>
            </a:pPr>
            <a:endParaRPr lang="pl-PL" sz="2800" b="1" dirty="0">
              <a:solidFill>
                <a:srgbClr val="FF0000"/>
              </a:solidFill>
              <a:latin typeface="Arial Black" pitchFamily="34" charset="0"/>
            </a:endParaRPr>
          </a:p>
        </p:txBody>
      </p:sp>
    </p:spTree>
    <p:extLst>
      <p:ext uri="{BB962C8B-B14F-4D97-AF65-F5344CB8AC3E}">
        <p14:creationId xmlns:p14="http://schemas.microsoft.com/office/powerpoint/2010/main" val="1201422194"/>
      </p:ext>
    </p:extLst>
  </p:cSld>
  <p:clrMapOvr>
    <a:masterClrMapping/>
  </p:clrMapOvr>
  <p:transition spd="slow">
    <p:wheel spokes="1"/>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4" name="Symbol zastępczy zawartości 1"/>
          <p:cNvSpPr txBox="1">
            <a:spLocks/>
          </p:cNvSpPr>
          <p:nvPr/>
        </p:nvSpPr>
        <p:spPr>
          <a:xfrm>
            <a:off x="457200" y="404664"/>
            <a:ext cx="8229600" cy="6264696"/>
          </a:xfrm>
          <a:prstGeom prst="rect">
            <a:avLst/>
          </a:prstGeom>
        </p:spPr>
        <p:txBody>
          <a:bodyPr>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pl-PL" sz="2000" dirty="0">
                <a:latin typeface="Arial" pitchFamily="34" charset="0"/>
                <a:cs typeface="Arial" pitchFamily="34" charset="0"/>
              </a:rPr>
              <a:t>- </a:t>
            </a:r>
            <a:r>
              <a:rPr lang="pl-PL" sz="2200" dirty="0">
                <a:latin typeface="Arial" pitchFamily="34" charset="0"/>
                <a:cs typeface="Arial" pitchFamily="34" charset="0"/>
              </a:rPr>
              <a:t>Jasia i Małgosi 4 szt.(projekt z środków z FS2019)</a:t>
            </a:r>
            <a:r>
              <a:rPr lang="pl-PL" sz="2200" b="1" dirty="0">
                <a:latin typeface="Arial" pitchFamily="34" charset="0"/>
                <a:cs typeface="Arial" pitchFamily="34" charset="0"/>
              </a:rPr>
              <a:t> –</a:t>
            </a:r>
          </a:p>
          <a:p>
            <a:pPr marL="109728" indent="0">
              <a:buNone/>
            </a:pPr>
            <a:r>
              <a:rPr lang="pl-PL" sz="2200" b="1" dirty="0">
                <a:latin typeface="Arial" pitchFamily="34" charset="0"/>
                <a:cs typeface="Arial" pitchFamily="34" charset="0"/>
              </a:rPr>
              <a:t> </a:t>
            </a:r>
            <a:r>
              <a:rPr lang="pl-PL" sz="2200" b="1" dirty="0">
                <a:solidFill>
                  <a:srgbClr val="FF0000"/>
                </a:solidFill>
                <a:latin typeface="Arial" pitchFamily="34" charset="0"/>
                <a:cs typeface="Arial" pitchFamily="34" charset="0"/>
              </a:rPr>
              <a:t>Kwota 36 000</a:t>
            </a:r>
            <a:endParaRPr lang="pl-PL" sz="2200" dirty="0">
              <a:solidFill>
                <a:srgbClr val="FF0000"/>
              </a:solidFill>
              <a:latin typeface="Arial" pitchFamily="34" charset="0"/>
              <a:cs typeface="Arial" pitchFamily="34" charset="0"/>
            </a:endParaRPr>
          </a:p>
          <a:p>
            <a:pPr marL="109728" indent="0">
              <a:buNone/>
            </a:pPr>
            <a:r>
              <a:rPr lang="pl-PL" sz="2200" dirty="0">
                <a:latin typeface="Arial" pitchFamily="34" charset="0"/>
                <a:cs typeface="Arial" pitchFamily="34" charset="0"/>
              </a:rPr>
              <a:t>- Bajeczna 4 szt. (projekt z środków z FS2019)</a:t>
            </a:r>
            <a:r>
              <a:rPr lang="pl-PL" sz="2200" b="1" dirty="0">
                <a:latin typeface="Arial" pitchFamily="34" charset="0"/>
                <a:cs typeface="Arial" pitchFamily="34" charset="0"/>
              </a:rPr>
              <a:t> – </a:t>
            </a:r>
            <a:r>
              <a:rPr lang="pl-PL" sz="2200" b="1" dirty="0">
                <a:solidFill>
                  <a:srgbClr val="FF0000"/>
                </a:solidFill>
                <a:latin typeface="Arial" pitchFamily="34" charset="0"/>
                <a:cs typeface="Arial" pitchFamily="34" charset="0"/>
              </a:rPr>
              <a:t>Kwota 36 000</a:t>
            </a:r>
            <a:endParaRPr lang="pl-PL" sz="2200" dirty="0">
              <a:solidFill>
                <a:srgbClr val="FF0000"/>
              </a:solidFill>
              <a:latin typeface="Arial" pitchFamily="34" charset="0"/>
              <a:cs typeface="Arial" pitchFamily="34" charset="0"/>
            </a:endParaRPr>
          </a:p>
          <a:p>
            <a:pPr marL="109728" indent="0">
              <a:buNone/>
            </a:pPr>
            <a:r>
              <a:rPr lang="pl-PL" sz="2200" dirty="0">
                <a:latin typeface="Arial" pitchFamily="34" charset="0"/>
                <a:cs typeface="Arial" pitchFamily="34" charset="0"/>
              </a:rPr>
              <a:t>- </a:t>
            </a:r>
            <a:r>
              <a:rPr lang="pl-PL" sz="2200" dirty="0" err="1">
                <a:latin typeface="Arial" pitchFamily="34" charset="0"/>
                <a:cs typeface="Arial" pitchFamily="34" charset="0"/>
              </a:rPr>
              <a:t>Halna</a:t>
            </a:r>
            <a:r>
              <a:rPr lang="pl-PL" sz="2200" dirty="0">
                <a:latin typeface="Arial" pitchFamily="34" charset="0"/>
                <a:cs typeface="Arial" pitchFamily="34" charset="0"/>
              </a:rPr>
              <a:t> 4 szt.</a:t>
            </a:r>
            <a:r>
              <a:rPr lang="pl-PL" sz="2200" b="1" dirty="0">
                <a:latin typeface="Arial" pitchFamily="34" charset="0"/>
                <a:cs typeface="Arial" pitchFamily="34" charset="0"/>
              </a:rPr>
              <a:t> </a:t>
            </a:r>
            <a:r>
              <a:rPr lang="pl-PL" sz="2200" dirty="0">
                <a:latin typeface="Arial" pitchFamily="34" charset="0"/>
                <a:cs typeface="Arial" pitchFamily="34" charset="0"/>
              </a:rPr>
              <a:t>(projekt z środków z FS2019)</a:t>
            </a:r>
            <a:r>
              <a:rPr lang="pl-PL" sz="2200" b="1" dirty="0">
                <a:latin typeface="Arial" pitchFamily="34" charset="0"/>
                <a:cs typeface="Arial" pitchFamily="34" charset="0"/>
              </a:rPr>
              <a:t> – </a:t>
            </a:r>
            <a:r>
              <a:rPr lang="pl-PL" sz="2200" b="1" dirty="0">
                <a:solidFill>
                  <a:srgbClr val="FF0000"/>
                </a:solidFill>
                <a:latin typeface="Arial" pitchFamily="34" charset="0"/>
                <a:cs typeface="Arial" pitchFamily="34" charset="0"/>
              </a:rPr>
              <a:t>Kwota 36 000</a:t>
            </a:r>
            <a:endParaRPr lang="pl-PL" sz="2200" dirty="0">
              <a:solidFill>
                <a:srgbClr val="FF0000"/>
              </a:solidFill>
              <a:latin typeface="Arial" pitchFamily="34" charset="0"/>
              <a:cs typeface="Arial" pitchFamily="34" charset="0"/>
            </a:endParaRPr>
          </a:p>
          <a:p>
            <a:pPr marL="109728" indent="0">
              <a:buNone/>
            </a:pPr>
            <a:r>
              <a:rPr lang="pl-PL" sz="2200" dirty="0">
                <a:latin typeface="Arial" pitchFamily="34" charset="0"/>
                <a:cs typeface="Arial" pitchFamily="34" charset="0"/>
              </a:rPr>
              <a:t>- Słoneczna 4szt.</a:t>
            </a:r>
            <a:r>
              <a:rPr lang="pl-PL" sz="2200" b="1" dirty="0">
                <a:latin typeface="Arial" pitchFamily="34" charset="0"/>
                <a:cs typeface="Arial" pitchFamily="34" charset="0"/>
              </a:rPr>
              <a:t> – </a:t>
            </a:r>
            <a:r>
              <a:rPr lang="pl-PL" sz="2200" b="1" dirty="0">
                <a:solidFill>
                  <a:srgbClr val="FF0000"/>
                </a:solidFill>
                <a:latin typeface="Arial" pitchFamily="34" charset="0"/>
                <a:cs typeface="Arial" pitchFamily="34" charset="0"/>
              </a:rPr>
              <a:t>Kwota 36 000</a:t>
            </a:r>
            <a:endParaRPr lang="pl-PL" sz="2200" dirty="0">
              <a:solidFill>
                <a:srgbClr val="FF0000"/>
              </a:solidFill>
              <a:latin typeface="Arial" pitchFamily="34" charset="0"/>
              <a:cs typeface="Arial" pitchFamily="34" charset="0"/>
            </a:endParaRPr>
          </a:p>
          <a:p>
            <a:pPr marL="109728" indent="0">
              <a:buNone/>
            </a:pPr>
            <a:r>
              <a:rPr lang="pl-PL" sz="2200" dirty="0">
                <a:latin typeface="Arial" pitchFamily="34" charset="0"/>
                <a:cs typeface="Arial" pitchFamily="34" charset="0"/>
              </a:rPr>
              <a:t>- Letnia 4szt.</a:t>
            </a:r>
            <a:r>
              <a:rPr lang="pl-PL" sz="2200" b="1" dirty="0">
                <a:latin typeface="Arial" pitchFamily="34" charset="0"/>
                <a:cs typeface="Arial" pitchFamily="34" charset="0"/>
              </a:rPr>
              <a:t> – </a:t>
            </a:r>
            <a:r>
              <a:rPr lang="pl-PL" sz="2200" b="1" dirty="0">
                <a:solidFill>
                  <a:srgbClr val="FF0000"/>
                </a:solidFill>
                <a:latin typeface="Arial" pitchFamily="34" charset="0"/>
                <a:cs typeface="Arial" pitchFamily="34" charset="0"/>
              </a:rPr>
              <a:t>Kwota 36 000</a:t>
            </a:r>
          </a:p>
          <a:p>
            <a:pPr marL="109728" indent="0">
              <a:buNone/>
            </a:pPr>
            <a:r>
              <a:rPr lang="pl-PL" sz="2200" dirty="0">
                <a:latin typeface="Arial" pitchFamily="34" charset="0"/>
                <a:cs typeface="Arial" pitchFamily="34" charset="0"/>
              </a:rPr>
              <a:t>- Lodowa 4szt. – </a:t>
            </a:r>
            <a:r>
              <a:rPr lang="pl-PL" sz="2200" b="1" dirty="0">
                <a:solidFill>
                  <a:srgbClr val="FF0000"/>
                </a:solidFill>
                <a:latin typeface="Arial" pitchFamily="34" charset="0"/>
                <a:cs typeface="Arial" pitchFamily="34" charset="0"/>
              </a:rPr>
              <a:t>Kwota 36 000</a:t>
            </a:r>
            <a:endParaRPr lang="pl-PL" sz="2200" dirty="0">
              <a:solidFill>
                <a:srgbClr val="FF0000"/>
              </a:solidFill>
              <a:latin typeface="Arial" pitchFamily="34" charset="0"/>
              <a:cs typeface="Arial" pitchFamily="34" charset="0"/>
            </a:endParaRPr>
          </a:p>
          <a:p>
            <a:pPr marL="109728" indent="0">
              <a:buNone/>
            </a:pPr>
            <a:r>
              <a:rPr lang="pl-PL" sz="2200" dirty="0">
                <a:latin typeface="Arial" panose="020B0604020202020204" pitchFamily="34" charset="0"/>
                <a:cs typeface="Arial" panose="020B0604020202020204" pitchFamily="34" charset="0"/>
              </a:rPr>
              <a:t>- Malinowa 4szt. – </a:t>
            </a:r>
            <a:r>
              <a:rPr lang="pl-PL" sz="2200" b="1" dirty="0">
                <a:solidFill>
                  <a:srgbClr val="FF0000"/>
                </a:solidFill>
                <a:latin typeface="Arial" panose="020B0604020202020204" pitchFamily="34" charset="0"/>
                <a:cs typeface="Arial" panose="020B0604020202020204" pitchFamily="34" charset="0"/>
              </a:rPr>
              <a:t>Kwota 36 000</a:t>
            </a:r>
          </a:p>
          <a:p>
            <a:pPr marL="109728" indent="0">
              <a:buNone/>
            </a:pPr>
            <a:r>
              <a:rPr lang="pl-PL" sz="2200" dirty="0">
                <a:latin typeface="Arial" panose="020B0604020202020204" pitchFamily="34" charset="0"/>
                <a:cs typeface="Arial" panose="020B0604020202020204" pitchFamily="34" charset="0"/>
              </a:rPr>
              <a:t>- Radosna 4szt. – </a:t>
            </a:r>
            <a:r>
              <a:rPr lang="pl-PL" sz="2200" b="1" dirty="0">
                <a:solidFill>
                  <a:srgbClr val="FF0000"/>
                </a:solidFill>
                <a:latin typeface="Arial" panose="020B0604020202020204" pitchFamily="34" charset="0"/>
                <a:cs typeface="Arial" panose="020B0604020202020204" pitchFamily="34" charset="0"/>
              </a:rPr>
              <a:t>Kwota 36 000</a:t>
            </a:r>
          </a:p>
          <a:p>
            <a:pPr marL="109728" indent="0">
              <a:buNone/>
            </a:pPr>
            <a:r>
              <a:rPr lang="pl-PL" sz="2200" dirty="0">
                <a:latin typeface="Arial" panose="020B0604020202020204" pitchFamily="34" charset="0"/>
                <a:cs typeface="Arial" panose="020B0604020202020204" pitchFamily="34" charset="0"/>
              </a:rPr>
              <a:t>- Gwiezdna 4szt. - </a:t>
            </a:r>
            <a:r>
              <a:rPr lang="pl-PL" sz="2200" b="1" dirty="0">
                <a:solidFill>
                  <a:srgbClr val="FF0000"/>
                </a:solidFill>
                <a:latin typeface="Arial" panose="020B0604020202020204" pitchFamily="34" charset="0"/>
                <a:cs typeface="Arial" panose="020B0604020202020204" pitchFamily="34" charset="0"/>
              </a:rPr>
              <a:t>Kwota 36 000</a:t>
            </a:r>
          </a:p>
          <a:p>
            <a:pPr marL="109728" indent="0">
              <a:buNone/>
            </a:pPr>
            <a:r>
              <a:rPr lang="pl-PL" sz="2200" dirty="0">
                <a:latin typeface="Arial" panose="020B0604020202020204" pitchFamily="34" charset="0"/>
                <a:cs typeface="Arial" panose="020B0604020202020204" pitchFamily="34" charset="0"/>
              </a:rPr>
              <a:t>- Szczęśliwa 4szt. - </a:t>
            </a:r>
            <a:r>
              <a:rPr lang="pl-PL" sz="2200" b="1" dirty="0">
                <a:solidFill>
                  <a:srgbClr val="FF0000"/>
                </a:solidFill>
                <a:latin typeface="Arial" panose="020B0604020202020204" pitchFamily="34" charset="0"/>
                <a:cs typeface="Arial" panose="020B0604020202020204" pitchFamily="34" charset="0"/>
              </a:rPr>
              <a:t>Kwota 36 000</a:t>
            </a:r>
          </a:p>
          <a:p>
            <a:pPr marL="109728" indent="0">
              <a:buNone/>
            </a:pPr>
            <a:r>
              <a:rPr lang="pl-PL" sz="2200" dirty="0">
                <a:latin typeface="Arial" panose="020B0604020202020204" pitchFamily="34" charset="0"/>
                <a:cs typeface="Arial" panose="020B0604020202020204" pitchFamily="34" charset="0"/>
              </a:rPr>
              <a:t>- Głogowa 4szt. - </a:t>
            </a:r>
            <a:r>
              <a:rPr lang="pl-PL" sz="2200" b="1" dirty="0">
                <a:solidFill>
                  <a:srgbClr val="FF0000"/>
                </a:solidFill>
                <a:latin typeface="Arial" panose="020B0604020202020204" pitchFamily="34" charset="0"/>
                <a:cs typeface="Arial" panose="020B0604020202020204" pitchFamily="34" charset="0"/>
              </a:rPr>
              <a:t>Kwota 36 000</a:t>
            </a:r>
          </a:p>
          <a:p>
            <a:pPr marL="109728" indent="0">
              <a:buNone/>
            </a:pPr>
            <a:r>
              <a:rPr lang="pl-PL" sz="2200" dirty="0">
                <a:latin typeface="Arial" panose="020B0604020202020204" pitchFamily="34" charset="0"/>
                <a:cs typeface="Arial" panose="020B0604020202020204" pitchFamily="34" charset="0"/>
              </a:rPr>
              <a:t>- Kalinowa 4szt. - </a:t>
            </a:r>
            <a:r>
              <a:rPr lang="pl-PL" sz="2200" b="1" dirty="0">
                <a:solidFill>
                  <a:srgbClr val="FF0000"/>
                </a:solidFill>
                <a:latin typeface="Arial" panose="020B0604020202020204" pitchFamily="34" charset="0"/>
                <a:cs typeface="Arial" panose="020B0604020202020204" pitchFamily="34" charset="0"/>
              </a:rPr>
              <a:t>Kwota 36 000</a:t>
            </a:r>
          </a:p>
          <a:p>
            <a:pPr marL="109728" indent="0">
              <a:buNone/>
            </a:pPr>
            <a:endParaRPr lang="pl-PL" sz="2000" dirty="0"/>
          </a:p>
          <a:p>
            <a:pPr marL="109728" indent="0">
              <a:buNone/>
            </a:pPr>
            <a:endParaRPr lang="pl-PL" sz="2000" b="1" dirty="0">
              <a:solidFill>
                <a:srgbClr val="FF0000"/>
              </a:solidFill>
            </a:endParaRPr>
          </a:p>
          <a:p>
            <a:endParaRPr lang="pl-PL" sz="2000" b="1" dirty="0">
              <a:solidFill>
                <a:srgbClr val="FF0000"/>
              </a:solidFill>
            </a:endParaRPr>
          </a:p>
          <a:p>
            <a:endParaRPr lang="pl-PL" dirty="0"/>
          </a:p>
        </p:txBody>
      </p:sp>
    </p:spTree>
    <p:extLst>
      <p:ext uri="{BB962C8B-B14F-4D97-AF65-F5344CB8AC3E}">
        <p14:creationId xmlns:p14="http://schemas.microsoft.com/office/powerpoint/2010/main" val="303970655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10" end="10"/>
                                            </p:txEl>
                                          </p:spTgt>
                                        </p:tgtEl>
                                        <p:attrNameLst>
                                          <p:attrName>style.visibility</p:attrName>
                                        </p:attrNameLst>
                                      </p:cBhvr>
                                      <p:to>
                                        <p:strVal val="visible"/>
                                      </p:to>
                                    </p:set>
                                    <p:anim calcmode="lin" valueType="num">
                                      <p:cBhvr additive="base">
                                        <p:cTn id="67"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1" end="11"/>
                                            </p:txEl>
                                          </p:spTgt>
                                        </p:tgtEl>
                                        <p:attrNameLst>
                                          <p:attrName>style.visibility</p:attrName>
                                        </p:attrNameLst>
                                      </p:cBhvr>
                                      <p:to>
                                        <p:strVal val="visible"/>
                                      </p:to>
                                    </p:set>
                                    <p:anim calcmode="lin" valueType="num">
                                      <p:cBhvr additive="base">
                                        <p:cTn id="73"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12" end="12"/>
                                            </p:txEl>
                                          </p:spTgt>
                                        </p:tgtEl>
                                        <p:attrNameLst>
                                          <p:attrName>style.visibility</p:attrName>
                                        </p:attrNameLst>
                                      </p:cBhvr>
                                      <p:to>
                                        <p:strVal val="visible"/>
                                      </p:to>
                                    </p:set>
                                    <p:anim calcmode="lin" valueType="num">
                                      <p:cBhvr additive="base">
                                        <p:cTn id="79"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457200" y="274638"/>
            <a:ext cx="8229600" cy="6466730"/>
          </a:xfrm>
        </p:spPr>
        <p:txBody>
          <a:bodyPr>
            <a:normAutofit fontScale="90000"/>
          </a:bodyPr>
          <a:lstStyle/>
          <a:p>
            <a:pPr algn="ctr"/>
            <a:r>
              <a:rPr lang="pl-PL" sz="4800" dirty="0"/>
              <a:t>WSPÓLNY WNIOSEK RADY SOŁECKIEJ I MIESZKAŃCÓW SOŁECTWA BANINO </a:t>
            </a:r>
            <a:br>
              <a:rPr lang="pl-PL" sz="4800" dirty="0"/>
            </a:br>
            <a:r>
              <a:rPr lang="pl-PL" sz="4800" dirty="0"/>
              <a:t>O PRZYZNANIE ŚRODKÓW </a:t>
            </a:r>
            <a:br>
              <a:rPr lang="pl-PL" sz="4800" dirty="0"/>
            </a:br>
            <a:r>
              <a:rPr lang="pl-PL" sz="4800" dirty="0"/>
              <a:t>Z FUNDUSZU SOŁECKIEGO NA ROK 2024</a:t>
            </a:r>
            <a:br>
              <a:rPr lang="pl-PL" sz="4800" dirty="0"/>
            </a:br>
            <a:br>
              <a:rPr lang="pl-PL" sz="4800" dirty="0"/>
            </a:br>
            <a:r>
              <a:rPr lang="pl-PL" sz="4800" dirty="0"/>
              <a:t>Wpłynęło 15 wniosków od mieszkańców.</a:t>
            </a:r>
          </a:p>
        </p:txBody>
      </p:sp>
    </p:spTree>
    <p:extLst>
      <p:ext uri="{BB962C8B-B14F-4D97-AF65-F5344CB8AC3E}">
        <p14:creationId xmlns:p14="http://schemas.microsoft.com/office/powerpoint/2010/main" val="371675735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2"/>
        </a:solidFill>
        <a:effectLst/>
      </p:bgPr>
    </p:bg>
    <p:spTree>
      <p:nvGrpSpPr>
        <p:cNvPr id="1" name=""/>
        <p:cNvGrpSpPr/>
        <p:nvPr/>
      </p:nvGrpSpPr>
      <p:grpSpPr>
        <a:xfrm>
          <a:off x="0" y="0"/>
          <a:ext cx="0" cy="0"/>
          <a:chOff x="0" y="0"/>
          <a:chExt cx="0" cy="0"/>
        </a:xfrm>
      </p:grpSpPr>
      <p:graphicFrame>
        <p:nvGraphicFramePr>
          <p:cNvPr id="4" name="Wykres 3"/>
          <p:cNvGraphicFramePr/>
          <p:nvPr>
            <p:extLst>
              <p:ext uri="{D42A27DB-BD31-4B8C-83A1-F6EECF244321}">
                <p14:modId xmlns:p14="http://schemas.microsoft.com/office/powerpoint/2010/main" val="3189146315"/>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5323222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2000" r="-2000"/>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marL="109728" indent="0">
              <a:buNone/>
            </a:pPr>
            <a:r>
              <a:rPr lang="pl-PL" sz="2000" b="1" dirty="0"/>
              <a:t>Koszt przedsięwzięcia: </a:t>
            </a:r>
            <a:r>
              <a:rPr lang="pl-PL" sz="2000" b="1" dirty="0">
                <a:solidFill>
                  <a:srgbClr val="FF0000"/>
                </a:solidFill>
              </a:rPr>
              <a:t>40 000zł</a:t>
            </a:r>
          </a:p>
          <a:p>
            <a:pPr marL="109728" indent="0">
              <a:buNone/>
            </a:pPr>
            <a:r>
              <a:rPr lang="pl-PL" sz="2000" b="1" dirty="0"/>
              <a:t>Lokalizacja: </a:t>
            </a:r>
            <a:r>
              <a:rPr lang="pl-PL" sz="2000" dirty="0"/>
              <a:t>Sołectwo Banino, ul. Sosnowa </a:t>
            </a:r>
          </a:p>
          <a:p>
            <a:pPr marL="109728" indent="0">
              <a:buNone/>
            </a:pPr>
            <a:r>
              <a:rPr lang="pl-PL" sz="2000" b="1" dirty="0"/>
              <a:t>UZASADNIENIE:</a:t>
            </a:r>
          </a:p>
          <a:p>
            <a:r>
              <a:rPr lang="pl-PL" sz="2000" dirty="0"/>
              <a:t>- Poprawa bezpieczeństwa mieszkańców</a:t>
            </a:r>
          </a:p>
        </p:txBody>
      </p:sp>
      <p:sp>
        <p:nvSpPr>
          <p:cNvPr id="3" name="Tytuł 2"/>
          <p:cNvSpPr>
            <a:spLocks noGrp="1"/>
          </p:cNvSpPr>
          <p:nvPr>
            <p:ph type="title"/>
          </p:nvPr>
        </p:nvSpPr>
        <p:spPr/>
        <p:txBody>
          <a:bodyPr>
            <a:normAutofit/>
          </a:bodyPr>
          <a:lstStyle/>
          <a:p>
            <a:r>
              <a:rPr lang="pl-PL" sz="2400" dirty="0">
                <a:solidFill>
                  <a:schemeClr val="tx1"/>
                </a:solidFill>
                <a:effectLst/>
              </a:rPr>
              <a:t>1. Zakup i ułożenie płyt YOMB na ulicy Balladyny wraz ze skrzyżowaniem z ulicą Lawendową. 100mb</a:t>
            </a:r>
          </a:p>
        </p:txBody>
      </p:sp>
    </p:spTree>
    <p:extLst>
      <p:ext uri="{BB962C8B-B14F-4D97-AF65-F5344CB8AC3E}">
        <p14:creationId xmlns:p14="http://schemas.microsoft.com/office/powerpoint/2010/main" val="7387495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2000" r="-2000"/>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marL="109728" indent="0">
              <a:buNone/>
            </a:pPr>
            <a:r>
              <a:rPr lang="pl-PL" sz="2000" b="1" dirty="0"/>
              <a:t>Koszt przedsięwzięcia: </a:t>
            </a:r>
            <a:r>
              <a:rPr lang="pl-PL" sz="2000" b="1" dirty="0">
                <a:solidFill>
                  <a:srgbClr val="FF0000"/>
                </a:solidFill>
              </a:rPr>
              <a:t>20 000zł</a:t>
            </a:r>
          </a:p>
          <a:p>
            <a:pPr marL="109728" indent="0">
              <a:buNone/>
            </a:pPr>
            <a:r>
              <a:rPr lang="pl-PL" sz="2000" b="1" dirty="0"/>
              <a:t>Lokalizacja: </a:t>
            </a:r>
            <a:r>
              <a:rPr lang="pl-PL" sz="2000" dirty="0"/>
              <a:t>Sołectwo Banino, </a:t>
            </a:r>
          </a:p>
          <a:p>
            <a:pPr marL="109728" indent="0">
              <a:buNone/>
            </a:pPr>
            <a:r>
              <a:rPr lang="pl-PL" sz="2000" b="1" dirty="0"/>
              <a:t>UZASADNIENIE:</a:t>
            </a:r>
          </a:p>
          <a:p>
            <a:r>
              <a:rPr lang="pl-PL" sz="2000" dirty="0"/>
              <a:t>- Poprawa bezpieczeństwa mieszkańców</a:t>
            </a:r>
          </a:p>
        </p:txBody>
      </p:sp>
      <p:sp>
        <p:nvSpPr>
          <p:cNvPr id="3" name="Tytuł 2"/>
          <p:cNvSpPr>
            <a:spLocks noGrp="1"/>
          </p:cNvSpPr>
          <p:nvPr>
            <p:ph type="title"/>
          </p:nvPr>
        </p:nvSpPr>
        <p:spPr>
          <a:xfrm>
            <a:off x="457200" y="274638"/>
            <a:ext cx="8435280" cy="1143000"/>
          </a:xfrm>
        </p:spPr>
        <p:txBody>
          <a:bodyPr>
            <a:normAutofit/>
          </a:bodyPr>
          <a:lstStyle/>
          <a:p>
            <a:r>
              <a:rPr lang="pl-PL" sz="2400" dirty="0">
                <a:solidFill>
                  <a:schemeClr val="tx1"/>
                </a:solidFill>
                <a:effectLst/>
              </a:rPr>
              <a:t>2. Zakup i ułożenie płyt YOMB na ulicy Radosnej 50 </a:t>
            </a:r>
            <a:r>
              <a:rPr lang="pl-PL" sz="2400" dirty="0" err="1">
                <a:solidFill>
                  <a:schemeClr val="tx1"/>
                </a:solidFill>
                <a:effectLst/>
              </a:rPr>
              <a:t>mb</a:t>
            </a:r>
            <a:endParaRPr lang="pl-PL" sz="2400" dirty="0">
              <a:solidFill>
                <a:schemeClr val="tx1"/>
              </a:solidFill>
              <a:effectLst/>
            </a:endParaRPr>
          </a:p>
        </p:txBody>
      </p:sp>
    </p:spTree>
    <p:extLst>
      <p:ext uri="{BB962C8B-B14F-4D97-AF65-F5344CB8AC3E}">
        <p14:creationId xmlns:p14="http://schemas.microsoft.com/office/powerpoint/2010/main" val="41048378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2000" r="-2000"/>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marL="109728" indent="0">
              <a:buNone/>
            </a:pPr>
            <a:r>
              <a:rPr lang="pl-PL" sz="2000" b="1" dirty="0"/>
              <a:t>Koszt przedsięwzięcia: </a:t>
            </a:r>
            <a:r>
              <a:rPr lang="pl-PL" sz="2000" b="1" dirty="0">
                <a:solidFill>
                  <a:srgbClr val="FF0000"/>
                </a:solidFill>
              </a:rPr>
              <a:t>16 000zł</a:t>
            </a:r>
          </a:p>
          <a:p>
            <a:pPr marL="109728" indent="0">
              <a:buNone/>
            </a:pPr>
            <a:r>
              <a:rPr lang="pl-PL" sz="2000" b="1" dirty="0"/>
              <a:t>Lokalizacja: </a:t>
            </a:r>
            <a:r>
              <a:rPr lang="pl-PL" sz="2000" dirty="0"/>
              <a:t>Sołectwo Banino, </a:t>
            </a:r>
          </a:p>
          <a:p>
            <a:pPr marL="109728" indent="0">
              <a:buNone/>
            </a:pPr>
            <a:r>
              <a:rPr lang="pl-PL" sz="2000" b="1" dirty="0"/>
              <a:t>UZASADNIENIE:</a:t>
            </a:r>
          </a:p>
          <a:p>
            <a:r>
              <a:rPr lang="pl-PL" sz="2000" dirty="0"/>
              <a:t>- Poprawa bezpieczeństwa mieszkańców</a:t>
            </a:r>
          </a:p>
        </p:txBody>
      </p:sp>
      <p:sp>
        <p:nvSpPr>
          <p:cNvPr id="3" name="Tytuł 2"/>
          <p:cNvSpPr>
            <a:spLocks noGrp="1"/>
          </p:cNvSpPr>
          <p:nvPr>
            <p:ph type="title"/>
          </p:nvPr>
        </p:nvSpPr>
        <p:spPr>
          <a:xfrm>
            <a:off x="179512" y="279209"/>
            <a:ext cx="8784976" cy="1143000"/>
          </a:xfrm>
        </p:spPr>
        <p:txBody>
          <a:bodyPr>
            <a:normAutofit/>
          </a:bodyPr>
          <a:lstStyle/>
          <a:p>
            <a:r>
              <a:rPr lang="pl-PL" sz="2400" dirty="0">
                <a:solidFill>
                  <a:schemeClr val="tx1"/>
                </a:solidFill>
                <a:effectLst/>
              </a:rPr>
              <a:t>3. Zakup i ułożenie płyt YOMB na ulicy Gwiezdna 40 </a:t>
            </a:r>
            <a:r>
              <a:rPr lang="pl-PL" sz="2400" dirty="0" err="1">
                <a:solidFill>
                  <a:schemeClr val="tx1"/>
                </a:solidFill>
                <a:effectLst/>
              </a:rPr>
              <a:t>mb</a:t>
            </a:r>
            <a:endParaRPr lang="pl-PL" sz="2400" dirty="0">
              <a:solidFill>
                <a:schemeClr val="tx1"/>
              </a:solidFill>
              <a:effectLst/>
            </a:endParaRPr>
          </a:p>
        </p:txBody>
      </p:sp>
    </p:spTree>
    <p:extLst>
      <p:ext uri="{BB962C8B-B14F-4D97-AF65-F5344CB8AC3E}">
        <p14:creationId xmlns:p14="http://schemas.microsoft.com/office/powerpoint/2010/main" val="69221607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7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79512" y="2492896"/>
            <a:ext cx="8712968" cy="3744416"/>
          </a:xfrm>
        </p:spPr>
        <p:txBody>
          <a:bodyPr>
            <a:noAutofit/>
          </a:bodyPr>
          <a:lstStyle/>
          <a:p>
            <a:pPr marL="109728" indent="0">
              <a:buNone/>
            </a:pPr>
            <a:r>
              <a:rPr lang="pl-PL" sz="3200" b="1" dirty="0"/>
              <a:t>Koszt przedsięwzięcia: </a:t>
            </a:r>
            <a:r>
              <a:rPr lang="pl-PL" sz="3200" b="1" dirty="0">
                <a:solidFill>
                  <a:srgbClr val="FF0000"/>
                </a:solidFill>
              </a:rPr>
              <a:t>36 000zł</a:t>
            </a:r>
          </a:p>
          <a:p>
            <a:pPr marL="109728" indent="0">
              <a:buNone/>
            </a:pPr>
            <a:r>
              <a:rPr lang="pl-PL" sz="3200" b="1" dirty="0"/>
              <a:t>Lokalizacja: </a:t>
            </a:r>
            <a:r>
              <a:rPr lang="pl-PL" sz="3200" dirty="0"/>
              <a:t>	Sołectwo Banino, ul. Kubusia Puchatka</a:t>
            </a:r>
          </a:p>
          <a:p>
            <a:pPr marL="109728" indent="0">
              <a:buNone/>
            </a:pPr>
            <a:r>
              <a:rPr lang="pl-PL" sz="3200" b="1" dirty="0"/>
              <a:t>UZASADNIENIE: </a:t>
            </a:r>
          </a:p>
          <a:p>
            <a:r>
              <a:rPr lang="pl-PL" sz="3200" dirty="0"/>
              <a:t>Kontynuacja realizacji projektów oświetlenia</a:t>
            </a:r>
          </a:p>
          <a:p>
            <a:r>
              <a:rPr lang="pl-PL" sz="3200" dirty="0"/>
              <a:t>Poprawa bezpieczeństwa mieszkańców</a:t>
            </a:r>
          </a:p>
          <a:p>
            <a:r>
              <a:rPr lang="pl-PL" sz="3200" dirty="0"/>
              <a:t>Realizacja wniosku mieszkańców</a:t>
            </a:r>
          </a:p>
        </p:txBody>
      </p:sp>
      <p:sp>
        <p:nvSpPr>
          <p:cNvPr id="3" name="Tytuł 2"/>
          <p:cNvSpPr>
            <a:spLocks noGrp="1"/>
          </p:cNvSpPr>
          <p:nvPr>
            <p:ph type="title"/>
          </p:nvPr>
        </p:nvSpPr>
        <p:spPr>
          <a:xfrm>
            <a:off x="467544" y="836712"/>
            <a:ext cx="8229600" cy="1143000"/>
          </a:xfrm>
        </p:spPr>
        <p:txBody>
          <a:bodyPr>
            <a:noAutofit/>
          </a:bodyPr>
          <a:lstStyle/>
          <a:p>
            <a:r>
              <a:rPr lang="pl-PL" sz="3200" dirty="0">
                <a:solidFill>
                  <a:schemeClr val="tx1"/>
                </a:solidFill>
                <a:effectLst/>
              </a:rPr>
              <a:t>4. Zakup i montaż 4 opraw świetlnych wraz z słupami na ul. Kubusia Puchatka zgodnie z istniejącym projektem.</a:t>
            </a:r>
            <a:endParaRPr lang="pl-PL" sz="3200" dirty="0">
              <a:solidFill>
                <a:srgbClr val="FF0000"/>
              </a:solidFill>
              <a:effectLst/>
            </a:endParaRPr>
          </a:p>
        </p:txBody>
      </p:sp>
    </p:spTree>
    <p:extLst>
      <p:ext uri="{BB962C8B-B14F-4D97-AF65-F5344CB8AC3E}">
        <p14:creationId xmlns:p14="http://schemas.microsoft.com/office/powerpoint/2010/main" val="9503189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07504" y="2204864"/>
            <a:ext cx="8928992" cy="4032448"/>
          </a:xfrm>
        </p:spPr>
        <p:txBody>
          <a:bodyPr>
            <a:noAutofit/>
          </a:bodyPr>
          <a:lstStyle/>
          <a:p>
            <a:pPr marL="109728" indent="0">
              <a:buNone/>
            </a:pPr>
            <a:r>
              <a:rPr lang="pl-PL" sz="3200" b="1" dirty="0"/>
              <a:t>Koszt przedsięwzięcia: </a:t>
            </a:r>
            <a:r>
              <a:rPr lang="pl-PL" sz="3200" b="1" dirty="0">
                <a:solidFill>
                  <a:srgbClr val="FF0000"/>
                </a:solidFill>
              </a:rPr>
              <a:t>36 000zł</a:t>
            </a:r>
          </a:p>
          <a:p>
            <a:pPr marL="109728" indent="0">
              <a:buNone/>
            </a:pPr>
            <a:r>
              <a:rPr lang="pl-PL" sz="3200" b="1" dirty="0"/>
              <a:t>Lokalizacja</a:t>
            </a:r>
            <a:r>
              <a:rPr lang="pl-PL" sz="3200" dirty="0"/>
              <a:t>: 	BANINO </a:t>
            </a:r>
            <a:r>
              <a:rPr lang="pl-PL" sz="3200" dirty="0" err="1"/>
              <a:t>ul.Miodowa</a:t>
            </a:r>
            <a:r>
              <a:rPr lang="pl-PL" sz="3200" dirty="0"/>
              <a:t>/Miedziana</a:t>
            </a:r>
          </a:p>
          <a:p>
            <a:pPr marL="109728" indent="0">
              <a:buNone/>
            </a:pPr>
            <a:r>
              <a:rPr lang="pl-PL" sz="3200" b="1" dirty="0"/>
              <a:t>UZASADNIENIE: </a:t>
            </a:r>
          </a:p>
          <a:p>
            <a:r>
              <a:rPr lang="pl-PL" sz="3200" dirty="0"/>
              <a:t>Kontynuacja realizacji projektów oświetlenia</a:t>
            </a:r>
          </a:p>
          <a:p>
            <a:r>
              <a:rPr lang="pl-PL" sz="3200" dirty="0"/>
              <a:t>Poprawa bezpieczeństwa mieszkańców</a:t>
            </a:r>
          </a:p>
          <a:p>
            <a:r>
              <a:rPr lang="pl-PL" sz="3200" dirty="0"/>
              <a:t>Realizacja wniosku mieszkańców</a:t>
            </a:r>
          </a:p>
        </p:txBody>
      </p:sp>
      <p:sp>
        <p:nvSpPr>
          <p:cNvPr id="3" name="Tytuł 2"/>
          <p:cNvSpPr>
            <a:spLocks noGrp="1"/>
          </p:cNvSpPr>
          <p:nvPr>
            <p:ph type="title"/>
          </p:nvPr>
        </p:nvSpPr>
        <p:spPr>
          <a:xfrm>
            <a:off x="96064" y="332656"/>
            <a:ext cx="8928992" cy="1359024"/>
          </a:xfrm>
        </p:spPr>
        <p:txBody>
          <a:bodyPr>
            <a:noAutofit/>
          </a:bodyPr>
          <a:lstStyle/>
          <a:p>
            <a:r>
              <a:rPr lang="pl-PL" sz="3200" dirty="0">
                <a:solidFill>
                  <a:schemeClr val="tx1"/>
                </a:solidFill>
                <a:effectLst/>
              </a:rPr>
              <a:t>5. Zakup i montaż 4 opraw świetlnych wraz z słupami na ul. Miodowej/Miedzianej zgodnie z istniejącym projektem </a:t>
            </a:r>
            <a:endParaRPr lang="pl-PL" sz="3200" dirty="0">
              <a:solidFill>
                <a:srgbClr val="FF0000"/>
              </a:solidFill>
              <a:effectLst/>
            </a:endParaRPr>
          </a:p>
        </p:txBody>
      </p:sp>
    </p:spTree>
    <p:extLst>
      <p:ext uri="{BB962C8B-B14F-4D97-AF65-F5344CB8AC3E}">
        <p14:creationId xmlns:p14="http://schemas.microsoft.com/office/powerpoint/2010/main" val="258499715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07504" y="2204864"/>
            <a:ext cx="8928992" cy="4032448"/>
          </a:xfrm>
        </p:spPr>
        <p:txBody>
          <a:bodyPr>
            <a:noAutofit/>
          </a:bodyPr>
          <a:lstStyle/>
          <a:p>
            <a:pPr marL="109728" indent="0">
              <a:buNone/>
            </a:pPr>
            <a:r>
              <a:rPr lang="pl-PL" sz="3200" b="1" dirty="0"/>
              <a:t>Koszt przedsięwzięcia: </a:t>
            </a:r>
            <a:r>
              <a:rPr lang="pl-PL" sz="3200" b="1" dirty="0">
                <a:solidFill>
                  <a:srgbClr val="FF0000"/>
                </a:solidFill>
              </a:rPr>
              <a:t>27 000zł</a:t>
            </a:r>
          </a:p>
          <a:p>
            <a:pPr marL="109728" indent="0">
              <a:buNone/>
            </a:pPr>
            <a:r>
              <a:rPr lang="pl-PL" sz="3200" b="1" dirty="0"/>
              <a:t>Lokalizacja</a:t>
            </a:r>
            <a:r>
              <a:rPr lang="pl-PL" sz="3200" dirty="0"/>
              <a:t>: 	BANINO ul. Malinowa</a:t>
            </a:r>
          </a:p>
          <a:p>
            <a:pPr marL="109728" indent="0">
              <a:buNone/>
            </a:pPr>
            <a:r>
              <a:rPr lang="pl-PL" sz="3200" b="1" dirty="0"/>
              <a:t>UZASADNIENIE: </a:t>
            </a:r>
          </a:p>
          <a:p>
            <a:r>
              <a:rPr lang="pl-PL" sz="3200" dirty="0"/>
              <a:t>Kontynuacja realizacji projektów oświetlenia</a:t>
            </a:r>
          </a:p>
          <a:p>
            <a:r>
              <a:rPr lang="pl-PL" sz="3200" dirty="0"/>
              <a:t>Poprawa bezpieczeństwa mieszkańców</a:t>
            </a:r>
          </a:p>
          <a:p>
            <a:r>
              <a:rPr lang="pl-PL" sz="3200" dirty="0"/>
              <a:t>Realizacja wniosku mieszkańców</a:t>
            </a:r>
          </a:p>
        </p:txBody>
      </p:sp>
      <p:sp>
        <p:nvSpPr>
          <p:cNvPr id="3" name="Tytuł 2"/>
          <p:cNvSpPr>
            <a:spLocks noGrp="1"/>
          </p:cNvSpPr>
          <p:nvPr>
            <p:ph type="title"/>
          </p:nvPr>
        </p:nvSpPr>
        <p:spPr>
          <a:xfrm>
            <a:off x="96064" y="332656"/>
            <a:ext cx="8928992" cy="1359024"/>
          </a:xfrm>
        </p:spPr>
        <p:txBody>
          <a:bodyPr>
            <a:noAutofit/>
          </a:bodyPr>
          <a:lstStyle/>
          <a:p>
            <a:r>
              <a:rPr lang="pl-PL" sz="3200" dirty="0">
                <a:solidFill>
                  <a:schemeClr val="tx1"/>
                </a:solidFill>
                <a:effectLst/>
              </a:rPr>
              <a:t>6. Zakup i montaż 3 opraw świetlnych wraz z słupami na ul. </a:t>
            </a:r>
            <a:r>
              <a:rPr lang="pl-PL" sz="3200" dirty="0" err="1">
                <a:solidFill>
                  <a:schemeClr val="tx1"/>
                </a:solidFill>
                <a:effectLst/>
              </a:rPr>
              <a:t>Malionowej</a:t>
            </a:r>
            <a:r>
              <a:rPr lang="pl-PL" sz="3200" dirty="0">
                <a:solidFill>
                  <a:schemeClr val="tx1"/>
                </a:solidFill>
                <a:effectLst/>
              </a:rPr>
              <a:t> zgodnie z istniejącym projektem </a:t>
            </a:r>
            <a:endParaRPr lang="pl-PL" sz="3200" dirty="0">
              <a:solidFill>
                <a:srgbClr val="FF0000"/>
              </a:solidFill>
              <a:effectLst/>
            </a:endParaRPr>
          </a:p>
        </p:txBody>
      </p:sp>
    </p:spTree>
    <p:extLst>
      <p:ext uri="{BB962C8B-B14F-4D97-AF65-F5344CB8AC3E}">
        <p14:creationId xmlns:p14="http://schemas.microsoft.com/office/powerpoint/2010/main" val="81156820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916832"/>
            <a:ext cx="8229600" cy="4090459"/>
          </a:xfrm>
        </p:spPr>
        <p:txBody>
          <a:bodyPr>
            <a:normAutofit fontScale="92500" lnSpcReduction="10000"/>
          </a:bodyPr>
          <a:lstStyle/>
          <a:p>
            <a:pPr marL="109728" indent="0">
              <a:buNone/>
            </a:pPr>
            <a:r>
              <a:rPr lang="pl-PL" sz="3200" b="1" dirty="0"/>
              <a:t>Koszt przedsięwzięcia</a:t>
            </a:r>
            <a:r>
              <a:rPr lang="pl-PL" sz="3200" dirty="0"/>
              <a:t>: </a:t>
            </a:r>
            <a:r>
              <a:rPr lang="pl-PL" sz="3200" b="1" dirty="0">
                <a:solidFill>
                  <a:srgbClr val="FF0000"/>
                </a:solidFill>
              </a:rPr>
              <a:t>18 000zł</a:t>
            </a:r>
          </a:p>
          <a:p>
            <a:pPr marL="109728" indent="0">
              <a:buNone/>
            </a:pPr>
            <a:r>
              <a:rPr lang="pl-PL" sz="3200" b="1" dirty="0"/>
              <a:t>Lokalizacja:</a:t>
            </a:r>
            <a:r>
              <a:rPr lang="pl-PL" sz="3200" dirty="0"/>
              <a:t> Sołectwo Banino, ul. Kalinowa</a:t>
            </a:r>
          </a:p>
          <a:p>
            <a:pPr marL="109728" indent="0">
              <a:buNone/>
            </a:pPr>
            <a:r>
              <a:rPr lang="pl-PL" sz="3200" b="1" dirty="0"/>
              <a:t>UZASADNIENIE:</a:t>
            </a:r>
          </a:p>
          <a:p>
            <a:r>
              <a:rPr lang="pl-PL" sz="3200" dirty="0"/>
              <a:t>Kontynuacja realizacji projektów oświetlenia</a:t>
            </a:r>
          </a:p>
          <a:p>
            <a:r>
              <a:rPr lang="pl-PL" sz="3200" dirty="0"/>
              <a:t>Poprawa bezpieczeństwa mieszkańców</a:t>
            </a:r>
          </a:p>
          <a:p>
            <a:r>
              <a:rPr lang="pl-PL" sz="3200" dirty="0"/>
              <a:t>Realizacja wniosku mieszkańców</a:t>
            </a:r>
          </a:p>
          <a:p>
            <a:pPr marL="109728" indent="0">
              <a:buNone/>
            </a:pPr>
            <a:endParaRPr lang="pl-PL" sz="2000" dirty="0"/>
          </a:p>
          <a:p>
            <a:pPr marL="109728" indent="0">
              <a:buNone/>
            </a:pPr>
            <a:r>
              <a:rPr lang="pl-PL" sz="2000" dirty="0">
                <a:solidFill>
                  <a:srgbClr val="FF0000"/>
                </a:solidFill>
                <a:latin typeface="Comic Sans MS"/>
                <a:ea typeface="Arial Unicode MS"/>
                <a:cs typeface="Tahoma"/>
              </a:rPr>
              <a:t>	</a:t>
            </a:r>
          </a:p>
        </p:txBody>
      </p:sp>
      <p:sp>
        <p:nvSpPr>
          <p:cNvPr id="3" name="Tytuł 2"/>
          <p:cNvSpPr>
            <a:spLocks noGrp="1"/>
          </p:cNvSpPr>
          <p:nvPr>
            <p:ph type="title"/>
          </p:nvPr>
        </p:nvSpPr>
        <p:spPr/>
        <p:txBody>
          <a:bodyPr>
            <a:noAutofit/>
          </a:bodyPr>
          <a:lstStyle/>
          <a:p>
            <a:r>
              <a:rPr lang="pl-PL" sz="3200" dirty="0">
                <a:solidFill>
                  <a:schemeClr val="tx1"/>
                </a:solidFill>
                <a:effectLst/>
              </a:rPr>
              <a:t>7. Zakup i montaż 2  opraw świetlnych wraz z słupami na ul. Kalinowej zgodnie z istniejącym projektem. </a:t>
            </a:r>
          </a:p>
        </p:txBody>
      </p:sp>
    </p:spTree>
    <p:extLst>
      <p:ext uri="{BB962C8B-B14F-4D97-AF65-F5344CB8AC3E}">
        <p14:creationId xmlns:p14="http://schemas.microsoft.com/office/powerpoint/2010/main" val="34019511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916832"/>
            <a:ext cx="8229600" cy="4090459"/>
          </a:xfrm>
        </p:spPr>
        <p:txBody>
          <a:bodyPr>
            <a:normAutofit fontScale="92500" lnSpcReduction="10000"/>
          </a:bodyPr>
          <a:lstStyle/>
          <a:p>
            <a:pPr marL="109728" indent="0">
              <a:buNone/>
            </a:pPr>
            <a:r>
              <a:rPr lang="pl-PL" sz="3200" b="1" dirty="0"/>
              <a:t>Koszt przedsięwzięcia</a:t>
            </a:r>
            <a:r>
              <a:rPr lang="pl-PL" sz="3200" dirty="0"/>
              <a:t>: </a:t>
            </a:r>
            <a:r>
              <a:rPr lang="pl-PL" sz="3200" b="1" dirty="0">
                <a:solidFill>
                  <a:srgbClr val="FF0000"/>
                </a:solidFill>
              </a:rPr>
              <a:t>18 000zł</a:t>
            </a:r>
          </a:p>
          <a:p>
            <a:pPr marL="109728" indent="0">
              <a:buNone/>
            </a:pPr>
            <a:r>
              <a:rPr lang="pl-PL" sz="3200" b="1" dirty="0"/>
              <a:t>Lokalizacja:</a:t>
            </a:r>
            <a:r>
              <a:rPr lang="pl-PL" sz="3200" dirty="0"/>
              <a:t> Sołectwo Banino, ul. Głogowa</a:t>
            </a:r>
          </a:p>
          <a:p>
            <a:pPr marL="109728" indent="0">
              <a:buNone/>
            </a:pPr>
            <a:r>
              <a:rPr lang="pl-PL" sz="3200" b="1" dirty="0"/>
              <a:t>UZASADNIENIE:</a:t>
            </a:r>
          </a:p>
          <a:p>
            <a:r>
              <a:rPr lang="pl-PL" sz="3200" dirty="0"/>
              <a:t>Kontynuacja realizacji projektów oświetlenia</a:t>
            </a:r>
          </a:p>
          <a:p>
            <a:r>
              <a:rPr lang="pl-PL" sz="3200" dirty="0"/>
              <a:t>Poprawa bezpieczeństwa mieszkańców</a:t>
            </a:r>
          </a:p>
          <a:p>
            <a:r>
              <a:rPr lang="pl-PL" sz="3200" dirty="0"/>
              <a:t>Realizacja wniosku mieszkańców</a:t>
            </a:r>
          </a:p>
          <a:p>
            <a:pPr marL="109728" indent="0">
              <a:buNone/>
            </a:pPr>
            <a:endParaRPr lang="pl-PL" sz="2000" dirty="0"/>
          </a:p>
          <a:p>
            <a:pPr marL="109728" indent="0">
              <a:buNone/>
            </a:pPr>
            <a:r>
              <a:rPr lang="pl-PL" sz="2000" dirty="0">
                <a:solidFill>
                  <a:srgbClr val="FF0000"/>
                </a:solidFill>
                <a:latin typeface="Comic Sans MS"/>
                <a:ea typeface="Arial Unicode MS"/>
                <a:cs typeface="Tahoma"/>
              </a:rPr>
              <a:t>	</a:t>
            </a:r>
          </a:p>
        </p:txBody>
      </p:sp>
      <p:sp>
        <p:nvSpPr>
          <p:cNvPr id="3" name="Tytuł 2"/>
          <p:cNvSpPr>
            <a:spLocks noGrp="1"/>
          </p:cNvSpPr>
          <p:nvPr>
            <p:ph type="title"/>
          </p:nvPr>
        </p:nvSpPr>
        <p:spPr/>
        <p:txBody>
          <a:bodyPr>
            <a:noAutofit/>
          </a:bodyPr>
          <a:lstStyle/>
          <a:p>
            <a:r>
              <a:rPr lang="pl-PL" sz="3200" dirty="0">
                <a:solidFill>
                  <a:schemeClr val="tx1"/>
                </a:solidFill>
                <a:effectLst/>
              </a:rPr>
              <a:t>8. Zakup i montaż 2  opraw świetlnych wraz z słupami na ul. Głogowej zgodnie z istniejącym projektem. </a:t>
            </a:r>
          </a:p>
        </p:txBody>
      </p:sp>
    </p:spTree>
    <p:extLst>
      <p:ext uri="{BB962C8B-B14F-4D97-AF65-F5344CB8AC3E}">
        <p14:creationId xmlns:p14="http://schemas.microsoft.com/office/powerpoint/2010/main" val="193815452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916832"/>
            <a:ext cx="8229600" cy="4090459"/>
          </a:xfrm>
        </p:spPr>
        <p:txBody>
          <a:bodyPr>
            <a:normAutofit fontScale="92500" lnSpcReduction="10000"/>
          </a:bodyPr>
          <a:lstStyle/>
          <a:p>
            <a:pPr marL="109728" indent="0">
              <a:buNone/>
            </a:pPr>
            <a:r>
              <a:rPr lang="pl-PL" sz="3200" b="1" dirty="0"/>
              <a:t>Koszt przedsięwzięcia</a:t>
            </a:r>
            <a:r>
              <a:rPr lang="pl-PL" sz="3200" dirty="0"/>
              <a:t>: </a:t>
            </a:r>
            <a:r>
              <a:rPr lang="pl-PL" sz="3200" b="1" dirty="0">
                <a:solidFill>
                  <a:srgbClr val="FF0000"/>
                </a:solidFill>
              </a:rPr>
              <a:t>18 000zł</a:t>
            </a:r>
          </a:p>
          <a:p>
            <a:pPr marL="109728" indent="0">
              <a:buNone/>
            </a:pPr>
            <a:r>
              <a:rPr lang="pl-PL" sz="3200" b="1" dirty="0"/>
              <a:t>Lokalizacja:</a:t>
            </a:r>
            <a:r>
              <a:rPr lang="pl-PL" sz="3200" dirty="0"/>
              <a:t> Sołectwo Banino, ul. Gwiezdna</a:t>
            </a:r>
          </a:p>
          <a:p>
            <a:pPr marL="109728" indent="0">
              <a:buNone/>
            </a:pPr>
            <a:r>
              <a:rPr lang="pl-PL" sz="3200" b="1" dirty="0"/>
              <a:t>UZASADNIENIE:</a:t>
            </a:r>
          </a:p>
          <a:p>
            <a:r>
              <a:rPr lang="pl-PL" sz="3200" dirty="0"/>
              <a:t>Kontynuacja realizacji projektów oświetlenia</a:t>
            </a:r>
          </a:p>
          <a:p>
            <a:r>
              <a:rPr lang="pl-PL" sz="3200" dirty="0"/>
              <a:t>Poprawa bezpieczeństwa mieszkańców</a:t>
            </a:r>
          </a:p>
          <a:p>
            <a:r>
              <a:rPr lang="pl-PL" sz="3200" dirty="0"/>
              <a:t>Realizacja wniosku mieszkańców</a:t>
            </a:r>
          </a:p>
          <a:p>
            <a:pPr marL="109728" indent="0">
              <a:buNone/>
            </a:pPr>
            <a:endParaRPr lang="pl-PL" sz="2000" dirty="0"/>
          </a:p>
          <a:p>
            <a:pPr marL="109728" indent="0">
              <a:buNone/>
            </a:pPr>
            <a:r>
              <a:rPr lang="pl-PL" sz="2000" dirty="0">
                <a:solidFill>
                  <a:srgbClr val="FF0000"/>
                </a:solidFill>
                <a:latin typeface="Comic Sans MS"/>
                <a:ea typeface="Arial Unicode MS"/>
                <a:cs typeface="Tahoma"/>
              </a:rPr>
              <a:t>	</a:t>
            </a:r>
          </a:p>
        </p:txBody>
      </p:sp>
      <p:sp>
        <p:nvSpPr>
          <p:cNvPr id="3" name="Tytuł 2"/>
          <p:cNvSpPr>
            <a:spLocks noGrp="1"/>
          </p:cNvSpPr>
          <p:nvPr>
            <p:ph type="title"/>
          </p:nvPr>
        </p:nvSpPr>
        <p:spPr/>
        <p:txBody>
          <a:bodyPr>
            <a:noAutofit/>
          </a:bodyPr>
          <a:lstStyle/>
          <a:p>
            <a:r>
              <a:rPr lang="pl-PL" sz="3200" dirty="0">
                <a:solidFill>
                  <a:schemeClr val="tx1"/>
                </a:solidFill>
                <a:effectLst/>
              </a:rPr>
              <a:t>9. Zakup i montaż 2  opraw świetlnych wraz z słupami na ul. Gwiezdna zgodnie z istniejącym projektem. </a:t>
            </a:r>
          </a:p>
        </p:txBody>
      </p:sp>
    </p:spTree>
    <p:extLst>
      <p:ext uri="{BB962C8B-B14F-4D97-AF65-F5344CB8AC3E}">
        <p14:creationId xmlns:p14="http://schemas.microsoft.com/office/powerpoint/2010/main" val="277795741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79512" y="1916832"/>
            <a:ext cx="8507288" cy="4090459"/>
          </a:xfrm>
        </p:spPr>
        <p:txBody>
          <a:bodyPr>
            <a:normAutofit fontScale="92500" lnSpcReduction="10000"/>
          </a:bodyPr>
          <a:lstStyle/>
          <a:p>
            <a:pPr marL="109728" indent="0">
              <a:buNone/>
            </a:pPr>
            <a:r>
              <a:rPr lang="pl-PL" sz="3200" b="1" dirty="0"/>
              <a:t>Koszt przedsięwzięcia</a:t>
            </a:r>
            <a:r>
              <a:rPr lang="pl-PL" sz="3200" dirty="0"/>
              <a:t>: </a:t>
            </a:r>
            <a:r>
              <a:rPr lang="pl-PL" sz="3200" b="1" dirty="0">
                <a:solidFill>
                  <a:srgbClr val="FF0000"/>
                </a:solidFill>
              </a:rPr>
              <a:t>18 000zł</a:t>
            </a:r>
          </a:p>
          <a:p>
            <a:pPr marL="109728" indent="0">
              <a:buNone/>
            </a:pPr>
            <a:r>
              <a:rPr lang="pl-PL" sz="3200" b="1" dirty="0"/>
              <a:t>Lokalizacja:</a:t>
            </a:r>
            <a:r>
              <a:rPr lang="pl-PL" sz="3200" dirty="0"/>
              <a:t> Sołectwo Banino, ul. Szczęśliwa</a:t>
            </a:r>
          </a:p>
          <a:p>
            <a:pPr marL="109728" indent="0">
              <a:buNone/>
            </a:pPr>
            <a:r>
              <a:rPr lang="pl-PL" sz="3200" b="1" dirty="0"/>
              <a:t>UZASADNIENIE:</a:t>
            </a:r>
          </a:p>
          <a:p>
            <a:r>
              <a:rPr lang="pl-PL" sz="3200" dirty="0"/>
              <a:t>Kontynuacja realizacji projektów oświetlenia</a:t>
            </a:r>
          </a:p>
          <a:p>
            <a:r>
              <a:rPr lang="pl-PL" sz="3200" dirty="0"/>
              <a:t>Poprawa bezpieczeństwa mieszkańców</a:t>
            </a:r>
          </a:p>
          <a:p>
            <a:r>
              <a:rPr lang="pl-PL" sz="3200" dirty="0"/>
              <a:t>Realizacja wniosku mieszkańców</a:t>
            </a:r>
          </a:p>
          <a:p>
            <a:pPr marL="109728" indent="0">
              <a:buNone/>
            </a:pPr>
            <a:endParaRPr lang="pl-PL" sz="2000" dirty="0"/>
          </a:p>
          <a:p>
            <a:pPr marL="109728" indent="0">
              <a:buNone/>
            </a:pPr>
            <a:r>
              <a:rPr lang="pl-PL" sz="2000" dirty="0">
                <a:solidFill>
                  <a:srgbClr val="FF0000"/>
                </a:solidFill>
                <a:latin typeface="Comic Sans MS"/>
                <a:ea typeface="Arial Unicode MS"/>
                <a:cs typeface="Tahoma"/>
              </a:rPr>
              <a:t>	</a:t>
            </a:r>
          </a:p>
        </p:txBody>
      </p:sp>
      <p:sp>
        <p:nvSpPr>
          <p:cNvPr id="3" name="Tytuł 2"/>
          <p:cNvSpPr>
            <a:spLocks noGrp="1"/>
          </p:cNvSpPr>
          <p:nvPr>
            <p:ph type="title"/>
          </p:nvPr>
        </p:nvSpPr>
        <p:spPr/>
        <p:txBody>
          <a:bodyPr>
            <a:noAutofit/>
          </a:bodyPr>
          <a:lstStyle/>
          <a:p>
            <a:r>
              <a:rPr lang="pl-PL" sz="3200" dirty="0">
                <a:solidFill>
                  <a:schemeClr val="tx1"/>
                </a:solidFill>
                <a:effectLst/>
              </a:rPr>
              <a:t>10. Zakup i montaż 2  opraw świetlnych wraz z słupami na ul. Szczęśliwej zgodnie z istniejącym projektem. </a:t>
            </a:r>
          </a:p>
        </p:txBody>
      </p:sp>
    </p:spTree>
    <p:extLst>
      <p:ext uri="{BB962C8B-B14F-4D97-AF65-F5344CB8AC3E}">
        <p14:creationId xmlns:p14="http://schemas.microsoft.com/office/powerpoint/2010/main" val="293505931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79512" y="1916832"/>
            <a:ext cx="8507288" cy="4090459"/>
          </a:xfrm>
        </p:spPr>
        <p:txBody>
          <a:bodyPr>
            <a:normAutofit fontScale="92500" lnSpcReduction="10000"/>
          </a:bodyPr>
          <a:lstStyle/>
          <a:p>
            <a:pPr marL="109728" indent="0">
              <a:buNone/>
            </a:pPr>
            <a:r>
              <a:rPr lang="pl-PL" sz="3200" b="1" dirty="0"/>
              <a:t>Koszt przedsięwzięcia</a:t>
            </a:r>
            <a:r>
              <a:rPr lang="pl-PL" sz="3200" dirty="0"/>
              <a:t>: </a:t>
            </a:r>
            <a:r>
              <a:rPr lang="pl-PL" sz="3200" b="1" dirty="0">
                <a:solidFill>
                  <a:srgbClr val="FF0000"/>
                </a:solidFill>
              </a:rPr>
              <a:t>18 000zł</a:t>
            </a:r>
          </a:p>
          <a:p>
            <a:pPr marL="109728" indent="0">
              <a:buNone/>
            </a:pPr>
            <a:r>
              <a:rPr lang="pl-PL" sz="3200" b="1" dirty="0"/>
              <a:t>Lokalizacja:</a:t>
            </a:r>
            <a:r>
              <a:rPr lang="pl-PL" sz="3200" dirty="0"/>
              <a:t> Sołectwo Banino, ul. Letnia</a:t>
            </a:r>
          </a:p>
          <a:p>
            <a:pPr marL="109728" indent="0">
              <a:buNone/>
            </a:pPr>
            <a:r>
              <a:rPr lang="pl-PL" sz="3200" b="1" dirty="0"/>
              <a:t>UZASADNIENIE:</a:t>
            </a:r>
          </a:p>
          <a:p>
            <a:r>
              <a:rPr lang="pl-PL" sz="3200" dirty="0"/>
              <a:t>Kontynuacja realizacji projektów oświetlenia</a:t>
            </a:r>
          </a:p>
          <a:p>
            <a:r>
              <a:rPr lang="pl-PL" sz="3200" dirty="0"/>
              <a:t>Poprawa bezpieczeństwa mieszkańców</a:t>
            </a:r>
          </a:p>
          <a:p>
            <a:r>
              <a:rPr lang="pl-PL" sz="3200" dirty="0"/>
              <a:t>Realizacja wniosku mieszkańców</a:t>
            </a:r>
          </a:p>
          <a:p>
            <a:pPr marL="109728" indent="0">
              <a:buNone/>
            </a:pPr>
            <a:endParaRPr lang="pl-PL" sz="2000" dirty="0"/>
          </a:p>
          <a:p>
            <a:pPr marL="109728" indent="0">
              <a:buNone/>
            </a:pPr>
            <a:r>
              <a:rPr lang="pl-PL" sz="2000" dirty="0">
                <a:solidFill>
                  <a:srgbClr val="FF0000"/>
                </a:solidFill>
                <a:latin typeface="Comic Sans MS"/>
                <a:ea typeface="Arial Unicode MS"/>
                <a:cs typeface="Tahoma"/>
              </a:rPr>
              <a:t>	</a:t>
            </a:r>
          </a:p>
        </p:txBody>
      </p:sp>
      <p:sp>
        <p:nvSpPr>
          <p:cNvPr id="3" name="Tytuł 2"/>
          <p:cNvSpPr>
            <a:spLocks noGrp="1"/>
          </p:cNvSpPr>
          <p:nvPr>
            <p:ph type="title"/>
          </p:nvPr>
        </p:nvSpPr>
        <p:spPr/>
        <p:txBody>
          <a:bodyPr>
            <a:noAutofit/>
          </a:bodyPr>
          <a:lstStyle/>
          <a:p>
            <a:r>
              <a:rPr lang="pl-PL" sz="3200" dirty="0">
                <a:solidFill>
                  <a:schemeClr val="tx1"/>
                </a:solidFill>
                <a:effectLst/>
              </a:rPr>
              <a:t>11. Zakup i montaż 2  opraw świetlnych wraz z słupami na ul. Letniej zgodnie z istniejącym projektem. </a:t>
            </a:r>
          </a:p>
        </p:txBody>
      </p:sp>
    </p:spTree>
    <p:extLst>
      <p:ext uri="{BB962C8B-B14F-4D97-AF65-F5344CB8AC3E}">
        <p14:creationId xmlns:p14="http://schemas.microsoft.com/office/powerpoint/2010/main" val="331015074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79512" y="1916832"/>
            <a:ext cx="8507288" cy="4090459"/>
          </a:xfrm>
        </p:spPr>
        <p:txBody>
          <a:bodyPr>
            <a:normAutofit fontScale="92500" lnSpcReduction="10000"/>
          </a:bodyPr>
          <a:lstStyle/>
          <a:p>
            <a:pPr marL="109728" indent="0">
              <a:buNone/>
            </a:pPr>
            <a:r>
              <a:rPr lang="pl-PL" sz="3200" b="1" dirty="0"/>
              <a:t>Koszt przedsięwzięcia</a:t>
            </a:r>
            <a:r>
              <a:rPr lang="pl-PL" sz="3200" dirty="0"/>
              <a:t>: </a:t>
            </a:r>
            <a:r>
              <a:rPr lang="pl-PL" sz="3200" b="1" dirty="0">
                <a:solidFill>
                  <a:srgbClr val="FF0000"/>
                </a:solidFill>
              </a:rPr>
              <a:t>18 000zł</a:t>
            </a:r>
          </a:p>
          <a:p>
            <a:pPr marL="109728" indent="0">
              <a:buNone/>
            </a:pPr>
            <a:r>
              <a:rPr lang="pl-PL" sz="3200" b="1" dirty="0"/>
              <a:t>Lokalizacja:</a:t>
            </a:r>
            <a:r>
              <a:rPr lang="pl-PL" sz="3200" dirty="0"/>
              <a:t> Sołectwo Banino, ul. Radosna</a:t>
            </a:r>
          </a:p>
          <a:p>
            <a:pPr marL="109728" indent="0">
              <a:buNone/>
            </a:pPr>
            <a:r>
              <a:rPr lang="pl-PL" sz="3200" b="1" dirty="0"/>
              <a:t>UZASADNIENIE:</a:t>
            </a:r>
          </a:p>
          <a:p>
            <a:r>
              <a:rPr lang="pl-PL" sz="3200" dirty="0"/>
              <a:t>Kontynuacja realizacji projektów oświetlenia</a:t>
            </a:r>
          </a:p>
          <a:p>
            <a:r>
              <a:rPr lang="pl-PL" sz="3200" dirty="0"/>
              <a:t>Poprawa bezpieczeństwa mieszkańców</a:t>
            </a:r>
          </a:p>
          <a:p>
            <a:r>
              <a:rPr lang="pl-PL" sz="3200" dirty="0"/>
              <a:t>Realizacja wniosku mieszkańców</a:t>
            </a:r>
          </a:p>
          <a:p>
            <a:pPr marL="109728" indent="0">
              <a:buNone/>
            </a:pPr>
            <a:endParaRPr lang="pl-PL" sz="2000" dirty="0"/>
          </a:p>
          <a:p>
            <a:pPr marL="109728" indent="0">
              <a:buNone/>
            </a:pPr>
            <a:r>
              <a:rPr lang="pl-PL" sz="2000" dirty="0">
                <a:solidFill>
                  <a:srgbClr val="FF0000"/>
                </a:solidFill>
                <a:latin typeface="Comic Sans MS"/>
                <a:ea typeface="Arial Unicode MS"/>
                <a:cs typeface="Tahoma"/>
              </a:rPr>
              <a:t>	</a:t>
            </a:r>
          </a:p>
        </p:txBody>
      </p:sp>
      <p:sp>
        <p:nvSpPr>
          <p:cNvPr id="3" name="Tytuł 2"/>
          <p:cNvSpPr>
            <a:spLocks noGrp="1"/>
          </p:cNvSpPr>
          <p:nvPr>
            <p:ph type="title"/>
          </p:nvPr>
        </p:nvSpPr>
        <p:spPr/>
        <p:txBody>
          <a:bodyPr>
            <a:noAutofit/>
          </a:bodyPr>
          <a:lstStyle/>
          <a:p>
            <a:r>
              <a:rPr lang="pl-PL" sz="3200" dirty="0">
                <a:solidFill>
                  <a:schemeClr val="tx1"/>
                </a:solidFill>
                <a:effectLst/>
              </a:rPr>
              <a:t>12. Zakup i montaż 2  opraw świetlnych wraz z słupami na ul. Radosnej zgodnie z istniejącym projektem. </a:t>
            </a:r>
          </a:p>
        </p:txBody>
      </p:sp>
    </p:spTree>
    <p:extLst>
      <p:ext uri="{BB962C8B-B14F-4D97-AF65-F5344CB8AC3E}">
        <p14:creationId xmlns:p14="http://schemas.microsoft.com/office/powerpoint/2010/main" val="166700107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79512" y="1916832"/>
            <a:ext cx="8507288" cy="4090459"/>
          </a:xfrm>
        </p:spPr>
        <p:txBody>
          <a:bodyPr>
            <a:normAutofit fontScale="92500" lnSpcReduction="10000"/>
          </a:bodyPr>
          <a:lstStyle/>
          <a:p>
            <a:pPr marL="109728" indent="0">
              <a:buNone/>
            </a:pPr>
            <a:r>
              <a:rPr lang="pl-PL" sz="3200" b="1" dirty="0"/>
              <a:t>Koszt przedsięwzięcia</a:t>
            </a:r>
            <a:r>
              <a:rPr lang="pl-PL" sz="3200" dirty="0"/>
              <a:t>: </a:t>
            </a:r>
            <a:r>
              <a:rPr lang="pl-PL" sz="3200" b="1" dirty="0">
                <a:solidFill>
                  <a:srgbClr val="FF0000"/>
                </a:solidFill>
              </a:rPr>
              <a:t>18 000zł</a:t>
            </a:r>
          </a:p>
          <a:p>
            <a:pPr marL="109728" indent="0">
              <a:buNone/>
            </a:pPr>
            <a:r>
              <a:rPr lang="pl-PL" sz="3200" b="1" dirty="0"/>
              <a:t>Lokalizacja:</a:t>
            </a:r>
            <a:r>
              <a:rPr lang="pl-PL" sz="3200" dirty="0"/>
              <a:t> Sołectwo Banino, ul. </a:t>
            </a:r>
            <a:r>
              <a:rPr lang="pl-PL" sz="3200" dirty="0" err="1"/>
              <a:t>Halna</a:t>
            </a:r>
            <a:endParaRPr lang="pl-PL" sz="3200" dirty="0"/>
          </a:p>
          <a:p>
            <a:pPr marL="109728" indent="0">
              <a:buNone/>
            </a:pPr>
            <a:r>
              <a:rPr lang="pl-PL" sz="3200" b="1" dirty="0"/>
              <a:t>UZASADNIENIE:</a:t>
            </a:r>
          </a:p>
          <a:p>
            <a:r>
              <a:rPr lang="pl-PL" sz="3200" dirty="0"/>
              <a:t>Kontynuacja realizacji projektów oświetlenia</a:t>
            </a:r>
          </a:p>
          <a:p>
            <a:r>
              <a:rPr lang="pl-PL" sz="3200" dirty="0"/>
              <a:t>Poprawa bezpieczeństwa mieszkańców</a:t>
            </a:r>
          </a:p>
          <a:p>
            <a:r>
              <a:rPr lang="pl-PL" sz="3200" dirty="0"/>
              <a:t>Realizacja wniosku mieszkańców</a:t>
            </a:r>
          </a:p>
          <a:p>
            <a:pPr marL="109728" indent="0">
              <a:buNone/>
            </a:pPr>
            <a:endParaRPr lang="pl-PL" sz="2000" dirty="0"/>
          </a:p>
          <a:p>
            <a:pPr marL="109728" indent="0">
              <a:buNone/>
            </a:pPr>
            <a:r>
              <a:rPr lang="pl-PL" sz="2000" dirty="0">
                <a:solidFill>
                  <a:srgbClr val="FF0000"/>
                </a:solidFill>
                <a:latin typeface="Comic Sans MS"/>
                <a:ea typeface="Arial Unicode MS"/>
                <a:cs typeface="Tahoma"/>
              </a:rPr>
              <a:t>	</a:t>
            </a:r>
          </a:p>
        </p:txBody>
      </p:sp>
      <p:sp>
        <p:nvSpPr>
          <p:cNvPr id="3" name="Tytuł 2"/>
          <p:cNvSpPr>
            <a:spLocks noGrp="1"/>
          </p:cNvSpPr>
          <p:nvPr>
            <p:ph type="title"/>
          </p:nvPr>
        </p:nvSpPr>
        <p:spPr/>
        <p:txBody>
          <a:bodyPr>
            <a:noAutofit/>
          </a:bodyPr>
          <a:lstStyle/>
          <a:p>
            <a:r>
              <a:rPr lang="pl-PL" sz="3200" dirty="0">
                <a:solidFill>
                  <a:schemeClr val="tx1"/>
                </a:solidFill>
                <a:effectLst/>
              </a:rPr>
              <a:t>13. Zakup i montaż 2  opraw świetlnych wraz z słupami na ul. </a:t>
            </a:r>
            <a:r>
              <a:rPr lang="pl-PL" sz="3200" dirty="0" err="1">
                <a:solidFill>
                  <a:schemeClr val="tx1"/>
                </a:solidFill>
                <a:effectLst/>
              </a:rPr>
              <a:t>Halnej</a:t>
            </a:r>
            <a:r>
              <a:rPr lang="pl-PL" sz="3200" dirty="0">
                <a:solidFill>
                  <a:schemeClr val="tx1"/>
                </a:solidFill>
                <a:effectLst/>
              </a:rPr>
              <a:t> zgodnie z istniejącym projektem. </a:t>
            </a:r>
          </a:p>
        </p:txBody>
      </p:sp>
    </p:spTree>
    <p:extLst>
      <p:ext uri="{BB962C8B-B14F-4D97-AF65-F5344CB8AC3E}">
        <p14:creationId xmlns:p14="http://schemas.microsoft.com/office/powerpoint/2010/main" val="321466726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457200" y="1916832"/>
            <a:ext cx="8229600" cy="4090459"/>
          </a:xfrm>
        </p:spPr>
        <p:txBody>
          <a:bodyPr>
            <a:normAutofit fontScale="92500" lnSpcReduction="10000"/>
          </a:bodyPr>
          <a:lstStyle/>
          <a:p>
            <a:pPr marL="109728" indent="0">
              <a:buNone/>
            </a:pPr>
            <a:r>
              <a:rPr lang="pl-PL" sz="3200" b="1" dirty="0"/>
              <a:t>Koszt przedsięwzięcia</a:t>
            </a:r>
            <a:r>
              <a:rPr lang="pl-PL" sz="3200" dirty="0"/>
              <a:t>: </a:t>
            </a:r>
            <a:r>
              <a:rPr lang="pl-PL" sz="3200" b="1" dirty="0">
                <a:solidFill>
                  <a:srgbClr val="FF0000"/>
                </a:solidFill>
              </a:rPr>
              <a:t>18 000zł</a:t>
            </a:r>
          </a:p>
          <a:p>
            <a:pPr marL="109728" indent="0">
              <a:buNone/>
            </a:pPr>
            <a:r>
              <a:rPr lang="pl-PL" sz="3200" b="1" dirty="0"/>
              <a:t>Lokalizacja:</a:t>
            </a:r>
            <a:r>
              <a:rPr lang="pl-PL" sz="3200" dirty="0"/>
              <a:t> Sołectwo Banino, </a:t>
            </a:r>
            <a:r>
              <a:rPr lang="pl-PL" sz="3200" dirty="0" err="1"/>
              <a:t>ul.Ogrodowa</a:t>
            </a:r>
            <a:endParaRPr lang="pl-PL" sz="3200" dirty="0"/>
          </a:p>
          <a:p>
            <a:pPr marL="109728" indent="0">
              <a:buNone/>
            </a:pPr>
            <a:r>
              <a:rPr lang="pl-PL" sz="3200" b="1" dirty="0"/>
              <a:t>UZASADNIENIE:</a:t>
            </a:r>
          </a:p>
          <a:p>
            <a:r>
              <a:rPr lang="pl-PL" sz="3200" dirty="0"/>
              <a:t>Kontynuacja realizacji projektów oświetlenia</a:t>
            </a:r>
          </a:p>
          <a:p>
            <a:r>
              <a:rPr lang="pl-PL" sz="3200" dirty="0"/>
              <a:t>Poprawa bezpieczeństwa mieszkańców</a:t>
            </a:r>
          </a:p>
          <a:p>
            <a:r>
              <a:rPr lang="pl-PL" sz="3200" dirty="0"/>
              <a:t>Realizacja wniosku mieszkańców</a:t>
            </a:r>
          </a:p>
          <a:p>
            <a:pPr marL="109728" indent="0">
              <a:buNone/>
            </a:pPr>
            <a:endParaRPr lang="pl-PL" sz="2000" dirty="0"/>
          </a:p>
          <a:p>
            <a:pPr marL="109728" indent="0">
              <a:buNone/>
            </a:pPr>
            <a:r>
              <a:rPr lang="pl-PL" sz="2000" dirty="0">
                <a:solidFill>
                  <a:srgbClr val="FF0000"/>
                </a:solidFill>
                <a:latin typeface="Comic Sans MS"/>
                <a:ea typeface="Arial Unicode MS"/>
                <a:cs typeface="Tahoma"/>
              </a:rPr>
              <a:t>	</a:t>
            </a:r>
          </a:p>
        </p:txBody>
      </p:sp>
      <p:sp>
        <p:nvSpPr>
          <p:cNvPr id="3" name="Tytuł 2"/>
          <p:cNvSpPr>
            <a:spLocks noGrp="1"/>
          </p:cNvSpPr>
          <p:nvPr>
            <p:ph type="title"/>
          </p:nvPr>
        </p:nvSpPr>
        <p:spPr/>
        <p:txBody>
          <a:bodyPr>
            <a:noAutofit/>
          </a:bodyPr>
          <a:lstStyle/>
          <a:p>
            <a:r>
              <a:rPr lang="pl-PL" sz="3200" dirty="0">
                <a:solidFill>
                  <a:schemeClr val="tx1"/>
                </a:solidFill>
                <a:effectLst/>
              </a:rPr>
              <a:t>14. Zakup i montaż 2  opraw świetlnych wraz z słupami na ul. Ogrodowej zgodnie z istniejącym projektem. </a:t>
            </a:r>
          </a:p>
        </p:txBody>
      </p:sp>
    </p:spTree>
    <p:extLst>
      <p:ext uri="{BB962C8B-B14F-4D97-AF65-F5344CB8AC3E}">
        <p14:creationId xmlns:p14="http://schemas.microsoft.com/office/powerpoint/2010/main" val="59642989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7000" r="-7000"/>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marL="109728" indent="0">
              <a:buNone/>
            </a:pPr>
            <a:r>
              <a:rPr lang="pl-PL" sz="2000" b="1" dirty="0"/>
              <a:t>Koszt przedsięwzięcia: </a:t>
            </a:r>
            <a:r>
              <a:rPr lang="pl-PL" sz="2000" b="1" dirty="0">
                <a:solidFill>
                  <a:srgbClr val="FF0000"/>
                </a:solidFill>
              </a:rPr>
              <a:t>12000zł</a:t>
            </a:r>
          </a:p>
          <a:p>
            <a:pPr marL="109728" indent="0">
              <a:buNone/>
            </a:pPr>
            <a:r>
              <a:rPr lang="pl-PL" sz="2000" b="1" dirty="0"/>
              <a:t>Lokalizacja: </a:t>
            </a:r>
            <a:r>
              <a:rPr lang="pl-PL" sz="2000" dirty="0"/>
              <a:t>Sołectwo Banino, </a:t>
            </a:r>
          </a:p>
          <a:p>
            <a:pPr marL="109728" indent="0">
              <a:buNone/>
            </a:pPr>
            <a:r>
              <a:rPr lang="pl-PL" sz="2000" b="1" dirty="0"/>
              <a:t>UZASADNIENIE:</a:t>
            </a:r>
          </a:p>
          <a:p>
            <a:r>
              <a:rPr lang="pl-PL" sz="2000" dirty="0"/>
              <a:t>- Poprawa bezpieczeństwa mieszkańców</a:t>
            </a:r>
          </a:p>
        </p:txBody>
      </p:sp>
      <p:sp>
        <p:nvSpPr>
          <p:cNvPr id="3" name="Tytuł 2"/>
          <p:cNvSpPr>
            <a:spLocks noGrp="1"/>
          </p:cNvSpPr>
          <p:nvPr>
            <p:ph type="title"/>
          </p:nvPr>
        </p:nvSpPr>
        <p:spPr/>
        <p:txBody>
          <a:bodyPr>
            <a:normAutofit/>
          </a:bodyPr>
          <a:lstStyle/>
          <a:p>
            <a:r>
              <a:rPr lang="pl-PL" sz="2400" dirty="0">
                <a:solidFill>
                  <a:schemeClr val="tx1"/>
                </a:solidFill>
                <a:effectLst/>
              </a:rPr>
              <a:t>15. Wykonanie projektu oświetlenia na ulicy Saturna</a:t>
            </a:r>
          </a:p>
        </p:txBody>
      </p:sp>
    </p:spTree>
    <p:extLst>
      <p:ext uri="{BB962C8B-B14F-4D97-AF65-F5344CB8AC3E}">
        <p14:creationId xmlns:p14="http://schemas.microsoft.com/office/powerpoint/2010/main" val="39269598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33000" r="-33000"/>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marL="109728" indent="0">
              <a:buNone/>
            </a:pPr>
            <a:r>
              <a:rPr lang="pl-PL" sz="2000" b="1" dirty="0"/>
              <a:t>Koszt przedsięwzięcia: </a:t>
            </a:r>
            <a:r>
              <a:rPr lang="pl-PL" sz="2000" b="1" dirty="0">
                <a:solidFill>
                  <a:srgbClr val="FF0000"/>
                </a:solidFill>
              </a:rPr>
              <a:t>17 000zł</a:t>
            </a:r>
          </a:p>
          <a:p>
            <a:pPr marL="109728" indent="0">
              <a:buNone/>
            </a:pPr>
            <a:r>
              <a:rPr lang="pl-PL" sz="2000" b="1" dirty="0"/>
              <a:t>Lokalizacja: </a:t>
            </a:r>
            <a:r>
              <a:rPr lang="pl-PL" sz="2000" dirty="0"/>
              <a:t>Sołectwo Banino, ul. Tuchomska </a:t>
            </a:r>
          </a:p>
          <a:p>
            <a:pPr marL="109728" indent="0">
              <a:buNone/>
            </a:pPr>
            <a:r>
              <a:rPr lang="pl-PL" sz="2000" b="1" dirty="0"/>
              <a:t>UZASADNIENIE:</a:t>
            </a:r>
          </a:p>
          <a:p>
            <a:pPr marL="109728" indent="0" algn="just">
              <a:buNone/>
            </a:pPr>
            <a:r>
              <a:rPr lang="pl-PL" dirty="0"/>
              <a:t>W ramach współpracy Sołectwa Banino i Szkoły Podstawowej w Baninie wspieramy działalność szkoły, która idealnie wpisuje się w potrzeby mieszkańców. W obecnych czasach występują liczne problemy emocjonalne i psychologiczne wśród dzieci i młodzieży. Stworzenie strefy relaksu da możliwość udzielania wsparcia i pomocy osobom potrzebującym. </a:t>
            </a:r>
          </a:p>
        </p:txBody>
      </p:sp>
      <p:sp>
        <p:nvSpPr>
          <p:cNvPr id="3" name="Tytuł 2"/>
          <p:cNvSpPr>
            <a:spLocks noGrp="1"/>
          </p:cNvSpPr>
          <p:nvPr>
            <p:ph type="title"/>
          </p:nvPr>
        </p:nvSpPr>
        <p:spPr/>
        <p:txBody>
          <a:bodyPr>
            <a:normAutofit/>
          </a:bodyPr>
          <a:lstStyle/>
          <a:p>
            <a:r>
              <a:rPr lang="pl-PL" sz="2400" dirty="0">
                <a:solidFill>
                  <a:schemeClr val="tx1"/>
                </a:solidFill>
                <a:effectLst/>
              </a:rPr>
              <a:t>16. Strefa relaksu dla uczniów Szkoły Podstawowej na ulicy Tuchomskiej.</a:t>
            </a:r>
          </a:p>
        </p:txBody>
      </p:sp>
    </p:spTree>
    <p:extLst>
      <p:ext uri="{BB962C8B-B14F-4D97-AF65-F5344CB8AC3E}">
        <p14:creationId xmlns:p14="http://schemas.microsoft.com/office/powerpoint/2010/main" val="292605343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33000" r="-33000"/>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marL="109728" indent="0">
              <a:buNone/>
            </a:pPr>
            <a:r>
              <a:rPr lang="pl-PL" sz="2000" b="1" dirty="0"/>
              <a:t>Koszt przedsięwzięcia: </a:t>
            </a:r>
            <a:r>
              <a:rPr lang="pl-PL" sz="2000" b="1" dirty="0">
                <a:solidFill>
                  <a:srgbClr val="FF0000"/>
                </a:solidFill>
              </a:rPr>
              <a:t>17 000zł</a:t>
            </a:r>
          </a:p>
          <a:p>
            <a:pPr marL="109728" indent="0">
              <a:buNone/>
            </a:pPr>
            <a:r>
              <a:rPr lang="pl-PL" sz="2000" b="1" dirty="0"/>
              <a:t>Lokalizacja: </a:t>
            </a:r>
            <a:r>
              <a:rPr lang="pl-PL" sz="2000" dirty="0"/>
              <a:t>Sołectwo Banino, ul. Lotnicza </a:t>
            </a:r>
          </a:p>
          <a:p>
            <a:pPr marL="109728" indent="0">
              <a:buNone/>
            </a:pPr>
            <a:r>
              <a:rPr lang="pl-PL" sz="2000" b="1" dirty="0"/>
              <a:t>UZASADNIENIE:</a:t>
            </a:r>
          </a:p>
          <a:p>
            <a:pPr marL="109728" indent="0" algn="just">
              <a:buNone/>
            </a:pPr>
            <a:r>
              <a:rPr lang="pl-PL" dirty="0"/>
              <a:t>W ramach współpracy Sołectwa Banino i Szkoły Podstawowej w Baninie wspieramy działalność szkoły, która idealnie wpisuje się w potrzeby mieszkańców. W obecnych czasach występują liczne problemy emocjonalne i psychologiczne wśród dzieci i młodzieży. Stworzenie strefy relaksu da możliwość udzielania wsparcia i pomocy osobom potrzebującym. </a:t>
            </a:r>
          </a:p>
        </p:txBody>
      </p:sp>
      <p:sp>
        <p:nvSpPr>
          <p:cNvPr id="3" name="Tytuł 2"/>
          <p:cNvSpPr>
            <a:spLocks noGrp="1"/>
          </p:cNvSpPr>
          <p:nvPr>
            <p:ph type="title"/>
          </p:nvPr>
        </p:nvSpPr>
        <p:spPr/>
        <p:txBody>
          <a:bodyPr>
            <a:normAutofit/>
          </a:bodyPr>
          <a:lstStyle/>
          <a:p>
            <a:r>
              <a:rPr lang="pl-PL" sz="2400" dirty="0">
                <a:solidFill>
                  <a:schemeClr val="tx1"/>
                </a:solidFill>
                <a:effectLst/>
              </a:rPr>
              <a:t>17. Strefa relaksu dla uczniów Szkoły Podstawowej na ulicy Lotniczej.</a:t>
            </a:r>
          </a:p>
        </p:txBody>
      </p:sp>
    </p:spTree>
    <p:extLst>
      <p:ext uri="{BB962C8B-B14F-4D97-AF65-F5344CB8AC3E}">
        <p14:creationId xmlns:p14="http://schemas.microsoft.com/office/powerpoint/2010/main" val="607170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92766876-572A-0329-0B3B-BC4C530E6F7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072816418"/>
      </p:ext>
    </p:extLst>
  </p:cSld>
  <p:clrMapOvr>
    <a:masterClrMapping/>
  </p:clrMapOvr>
  <p:transition spd="med">
    <p:dissolv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56000" r="-56000"/>
          </a:stretch>
        </a:blipFill>
        <a:effectLst/>
      </p:bgPr>
    </p:bg>
    <p:spTree>
      <p:nvGrpSpPr>
        <p:cNvPr id="1" name=""/>
        <p:cNvGrpSpPr/>
        <p:nvPr/>
      </p:nvGrpSpPr>
      <p:grpSpPr>
        <a:xfrm>
          <a:off x="0" y="0"/>
          <a:ext cx="0" cy="0"/>
          <a:chOff x="0" y="0"/>
          <a:chExt cx="0" cy="0"/>
        </a:xfrm>
      </p:grpSpPr>
      <p:sp>
        <p:nvSpPr>
          <p:cNvPr id="4" name="Symbol zastępczy zawartości 3"/>
          <p:cNvSpPr>
            <a:spLocks noGrp="1"/>
          </p:cNvSpPr>
          <p:nvPr>
            <p:ph idx="1"/>
          </p:nvPr>
        </p:nvSpPr>
        <p:spPr>
          <a:xfrm>
            <a:off x="757017" y="4221088"/>
            <a:ext cx="8229600" cy="4162467"/>
          </a:xfrm>
        </p:spPr>
        <p:txBody>
          <a:bodyPr/>
          <a:lstStyle/>
          <a:p>
            <a:pPr marL="109728" indent="0">
              <a:buNone/>
            </a:pPr>
            <a:r>
              <a:rPr lang="pl-PL" sz="2000" b="1" dirty="0"/>
              <a:t>Koszt przedsięwzięcia</a:t>
            </a:r>
            <a:r>
              <a:rPr lang="pl-PL" sz="2000" dirty="0"/>
              <a:t>: </a:t>
            </a:r>
            <a:r>
              <a:rPr lang="pl-PL" sz="2000" b="1" dirty="0">
                <a:solidFill>
                  <a:srgbClr val="FF0000"/>
                </a:solidFill>
              </a:rPr>
              <a:t>22 680zł</a:t>
            </a:r>
          </a:p>
          <a:p>
            <a:pPr marL="109728" indent="0">
              <a:buNone/>
            </a:pPr>
            <a:r>
              <a:rPr lang="pl-PL" sz="2000" b="1" dirty="0"/>
              <a:t>Lokalizacja: </a:t>
            </a:r>
            <a:r>
              <a:rPr lang="pl-PL" sz="2000" dirty="0"/>
              <a:t>	Sołectwo Banino, sprzęt przekazany OSP BANINO</a:t>
            </a:r>
          </a:p>
          <a:p>
            <a:pPr marL="109728" indent="0">
              <a:buNone/>
            </a:pPr>
            <a:r>
              <a:rPr lang="pl-PL" sz="2000" b="1" dirty="0"/>
              <a:t>UZASADNIENIE:</a:t>
            </a:r>
          </a:p>
          <a:p>
            <a:r>
              <a:rPr lang="pl-PL" sz="2000" dirty="0"/>
              <a:t>Poprawa bezpieczeństwa i ochrona przeciwpożarowa mieszkańców Sołectwa Banino poprzez zapewnienie odpowiedniego sprzętu dla druhów OSP BANINO.</a:t>
            </a:r>
          </a:p>
          <a:p>
            <a:pPr marL="109728" indent="0">
              <a:buNone/>
            </a:pPr>
            <a:r>
              <a:rPr lang="pl-PL" sz="2000" dirty="0"/>
              <a:t>			</a:t>
            </a:r>
          </a:p>
          <a:p>
            <a:pPr marL="109728" indent="0">
              <a:buNone/>
            </a:pPr>
            <a:endParaRPr lang="pl-PL" sz="2000" dirty="0"/>
          </a:p>
        </p:txBody>
      </p:sp>
      <p:sp>
        <p:nvSpPr>
          <p:cNvPr id="3" name="Tytuł 2"/>
          <p:cNvSpPr>
            <a:spLocks noGrp="1"/>
          </p:cNvSpPr>
          <p:nvPr>
            <p:ph type="title"/>
          </p:nvPr>
        </p:nvSpPr>
        <p:spPr>
          <a:xfrm>
            <a:off x="327894" y="188640"/>
            <a:ext cx="8488212" cy="1656184"/>
          </a:xfrm>
        </p:spPr>
        <p:txBody>
          <a:bodyPr>
            <a:normAutofit/>
          </a:bodyPr>
          <a:lstStyle/>
          <a:p>
            <a:r>
              <a:rPr lang="pl-PL" sz="2400" dirty="0">
                <a:solidFill>
                  <a:schemeClr val="tx1"/>
                </a:solidFill>
                <a:effectLst/>
              </a:rPr>
              <a:t>18. Zakup sprzętu służącego poprawie bezpieczeństwa i ochronie przeciwpożarowej mieszkańców: </a:t>
            </a:r>
            <a:br>
              <a:rPr lang="pl-PL" sz="2400" dirty="0">
                <a:solidFill>
                  <a:schemeClr val="tx1"/>
                </a:solidFill>
                <a:effectLst/>
              </a:rPr>
            </a:br>
            <a:r>
              <a:rPr lang="pl-PL" sz="2400" dirty="0">
                <a:solidFill>
                  <a:schemeClr val="tx1"/>
                </a:solidFill>
                <a:effectLst/>
              </a:rPr>
              <a:t>- Butla kompozytowa </a:t>
            </a:r>
            <a:r>
              <a:rPr lang="pl-PL" sz="2400" dirty="0" err="1">
                <a:solidFill>
                  <a:schemeClr val="tx1"/>
                </a:solidFill>
                <a:effectLst/>
              </a:rPr>
              <a:t>Fenzy</a:t>
            </a:r>
            <a:r>
              <a:rPr lang="pl-PL" sz="2400" dirty="0">
                <a:solidFill>
                  <a:schemeClr val="tx1"/>
                </a:solidFill>
                <a:effectLst/>
              </a:rPr>
              <a:t> 7l 3,2kg – szt. 8</a:t>
            </a:r>
            <a:br>
              <a:rPr lang="pl-PL" sz="2400" dirty="0">
                <a:solidFill>
                  <a:schemeClr val="tx1"/>
                </a:solidFill>
                <a:effectLst/>
              </a:rPr>
            </a:br>
            <a:r>
              <a:rPr lang="pl-PL" sz="2400" dirty="0">
                <a:solidFill>
                  <a:schemeClr val="tx1"/>
                </a:solidFill>
                <a:effectLst/>
              </a:rPr>
              <a:t>- Pokrowiec na butle </a:t>
            </a:r>
            <a:r>
              <a:rPr lang="pl-PL" sz="2400" dirty="0" err="1">
                <a:solidFill>
                  <a:schemeClr val="tx1"/>
                </a:solidFill>
                <a:effectLst/>
              </a:rPr>
              <a:t>Fenzy</a:t>
            </a:r>
            <a:r>
              <a:rPr lang="pl-PL" sz="2400" dirty="0">
                <a:solidFill>
                  <a:schemeClr val="tx1"/>
                </a:solidFill>
                <a:effectLst/>
              </a:rPr>
              <a:t> – szt. 8</a:t>
            </a:r>
          </a:p>
        </p:txBody>
      </p:sp>
      <p:sp>
        <p:nvSpPr>
          <p:cNvPr id="5" name="pole tekstowe 4">
            <a:extLst>
              <a:ext uri="{FF2B5EF4-FFF2-40B4-BE49-F238E27FC236}">
                <a16:creationId xmlns:a16="http://schemas.microsoft.com/office/drawing/2014/main" id="{0AC42541-3263-B5B8-2A51-537E7E899B12}"/>
              </a:ext>
            </a:extLst>
          </p:cNvPr>
          <p:cNvSpPr txBox="1"/>
          <p:nvPr/>
        </p:nvSpPr>
        <p:spPr>
          <a:xfrm>
            <a:off x="169495" y="2136799"/>
            <a:ext cx="8817122" cy="2031325"/>
          </a:xfrm>
          <a:prstGeom prst="rect">
            <a:avLst/>
          </a:prstGeom>
          <a:noFill/>
        </p:spPr>
        <p:txBody>
          <a:bodyPr wrap="square">
            <a:spAutoFit/>
          </a:bodyPr>
          <a:lstStyle/>
          <a:p>
            <a:pPr algn="just"/>
            <a:r>
              <a:rPr lang="pl-PL" dirty="0"/>
              <a:t>Butla kompozytowa </a:t>
            </a:r>
            <a:r>
              <a:rPr lang="pl-PL" dirty="0" err="1"/>
              <a:t>Fenzy</a:t>
            </a:r>
            <a:r>
              <a:rPr lang="pl-PL" dirty="0"/>
              <a:t> przeznaczona do używania z aparatami oddechowymi o otwartym obiegu. Butla wykonana jest z tworzyw nie podlegających korozji i zapewniających jej wyjątkową lekkość. Butle wykorzystywane w aparatach powietrznych różnią się materiałem z jakiego zostały wykonane. Butle kompozytowe – wykonane z kompozytu węglowego są znacznie lżejsze od butli stalowych. Do tego są bardziej odporne na uderzenia, ścieranie czy działanie środków chemicznych.</a:t>
            </a:r>
          </a:p>
        </p:txBody>
      </p:sp>
    </p:spTree>
    <p:extLst>
      <p:ext uri="{BB962C8B-B14F-4D97-AF65-F5344CB8AC3E}">
        <p14:creationId xmlns:p14="http://schemas.microsoft.com/office/powerpoint/2010/main" val="26569034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 calcmode="lin" valueType="num">
                                      <p:cBhvr additive="base">
                                        <p:cTn id="1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 calcmode="lin" valueType="num">
                                      <p:cBhvr additive="base">
                                        <p:cTn id="15"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02B05FFC-AD26-4D3F-B4F9-66A2EB75A8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9143999" cy="6957392"/>
          </a:xfrm>
        </p:spPr>
      </p:pic>
    </p:spTree>
    <p:extLst>
      <p:ext uri="{BB962C8B-B14F-4D97-AF65-F5344CB8AC3E}">
        <p14:creationId xmlns:p14="http://schemas.microsoft.com/office/powerpoint/2010/main" val="433848111"/>
      </p:ext>
    </p:extLst>
  </p:cSld>
  <p:clrMapOvr>
    <a:masterClrMapping/>
  </p:clrMapOvr>
  <p:transition spd="med">
    <p:dissolve/>
  </p:transition>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fontScale="92500" lnSpcReduction="10000"/>
          </a:bodyPr>
          <a:lstStyle/>
          <a:p>
            <a:pPr>
              <a:buNone/>
            </a:pPr>
            <a:r>
              <a:rPr lang="pl-PL" sz="2000" dirty="0"/>
              <a:t>Koszt przedsięwzięcia: </a:t>
            </a:r>
            <a:r>
              <a:rPr lang="pl-PL" sz="2000" b="1" dirty="0">
                <a:solidFill>
                  <a:srgbClr val="FF0000"/>
                </a:solidFill>
              </a:rPr>
              <a:t>650zł</a:t>
            </a:r>
          </a:p>
          <a:p>
            <a:pPr>
              <a:buNone/>
            </a:pPr>
            <a:r>
              <a:rPr lang="pl-PL" sz="2000" dirty="0"/>
              <a:t>Lokalizacja: 	Sołectwo Banino,</a:t>
            </a:r>
          </a:p>
          <a:p>
            <a:pPr>
              <a:buNone/>
            </a:pPr>
            <a:r>
              <a:rPr lang="pl-PL" sz="2000" dirty="0"/>
              <a:t>Uzasadnienie:</a:t>
            </a:r>
          </a:p>
          <a:p>
            <a:r>
              <a:rPr lang="pl-PL" sz="2000" dirty="0"/>
              <a:t>W dobie komputeryzacji strona internetowa jest najszybszym i najlepszym sposobem informowania i komunikowanie się z lokalną społecznością. </a:t>
            </a:r>
          </a:p>
          <a:p>
            <a:endParaRPr lang="pl-PL" sz="2000" dirty="0"/>
          </a:p>
          <a:p>
            <a:pPr marL="109728" indent="0" algn="ctr">
              <a:buNone/>
            </a:pPr>
            <a:endParaRPr lang="pl-PL" sz="9600" b="1" dirty="0">
              <a:solidFill>
                <a:srgbClr val="FF0000"/>
              </a:solidFill>
            </a:endParaRPr>
          </a:p>
          <a:p>
            <a:pPr marL="109728" indent="0" algn="ctr">
              <a:buNone/>
            </a:pPr>
            <a:r>
              <a:rPr lang="pl-PL" sz="4000" b="1" dirty="0">
                <a:solidFill>
                  <a:srgbClr val="FF0000"/>
                </a:solidFill>
                <a:hlinkClick r:id="rId2"/>
              </a:rPr>
              <a:t>www.radabanino.pl</a:t>
            </a:r>
            <a:endParaRPr lang="pl-PL" sz="4000" b="1" dirty="0">
              <a:solidFill>
                <a:srgbClr val="FF0000"/>
              </a:solidFill>
            </a:endParaRPr>
          </a:p>
          <a:p>
            <a:pPr marL="109728" indent="0" algn="ctr">
              <a:buNone/>
            </a:pPr>
            <a:r>
              <a:rPr lang="pl-PL" sz="3000" b="1" dirty="0">
                <a:solidFill>
                  <a:srgbClr val="FF0000"/>
                </a:solidFill>
              </a:rPr>
              <a:t>www.facebook.com/SolectwoBanino</a:t>
            </a:r>
            <a:endParaRPr lang="pl-PL" sz="3000" dirty="0"/>
          </a:p>
          <a:p>
            <a:pPr>
              <a:buNone/>
            </a:pPr>
            <a:endParaRPr lang="pl-PL" dirty="0"/>
          </a:p>
          <a:p>
            <a:pPr>
              <a:buNone/>
            </a:pPr>
            <a:endParaRPr lang="pl-PL" dirty="0"/>
          </a:p>
        </p:txBody>
      </p:sp>
      <p:sp>
        <p:nvSpPr>
          <p:cNvPr id="3" name="Tytuł 2"/>
          <p:cNvSpPr>
            <a:spLocks noGrp="1"/>
          </p:cNvSpPr>
          <p:nvPr>
            <p:ph type="title"/>
          </p:nvPr>
        </p:nvSpPr>
        <p:spPr/>
        <p:txBody>
          <a:bodyPr>
            <a:normAutofit fontScale="90000"/>
          </a:bodyPr>
          <a:lstStyle/>
          <a:p>
            <a:pPr algn="ctr"/>
            <a:br>
              <a:rPr lang="pl-PL" sz="2700" dirty="0"/>
            </a:br>
            <a:r>
              <a:rPr lang="pl-PL" sz="2700" dirty="0">
                <a:solidFill>
                  <a:schemeClr val="tx1"/>
                </a:solidFill>
              </a:rPr>
              <a:t>19. Koszty utrzymania strony internetowej </a:t>
            </a:r>
            <a:r>
              <a:rPr lang="pl-PL" sz="2700" dirty="0">
                <a:solidFill>
                  <a:srgbClr val="FF0000"/>
                </a:solidFill>
              </a:rPr>
              <a:t>www.radabanino.pl</a:t>
            </a:r>
            <a:br>
              <a:rPr lang="pl-PL" dirty="0"/>
            </a:br>
            <a:endParaRPr lang="pl-PL" dirty="0"/>
          </a:p>
        </p:txBody>
      </p:sp>
      <p:pic>
        <p:nvPicPr>
          <p:cNvPr id="5" name="Obraz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791" y="3242632"/>
            <a:ext cx="3600399" cy="15318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additive="base">
                                        <p:cTn id="34"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
                                            <p:txEl>
                                              <p:pRg st="7" end="7"/>
                                            </p:txEl>
                                          </p:spTgt>
                                        </p:tgtEl>
                                        <p:attrNameLst>
                                          <p:attrName>style.visibility</p:attrName>
                                        </p:attrNameLst>
                                      </p:cBhvr>
                                      <p:to>
                                        <p:strVal val="visible"/>
                                      </p:to>
                                    </p:set>
                                    <p:anim calcmode="lin" valueType="num">
                                      <p:cBhvr additive="base">
                                        <p:cTn id="38"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17000" b="-17000"/>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marL="109728" indent="0">
              <a:buNone/>
            </a:pPr>
            <a:r>
              <a:rPr lang="pl-PL" sz="2000" b="1" dirty="0"/>
              <a:t>Koszt przedsięwzięcia: </a:t>
            </a:r>
            <a:r>
              <a:rPr lang="pl-PL" sz="2000" b="1" dirty="0">
                <a:solidFill>
                  <a:srgbClr val="FF0000"/>
                </a:solidFill>
              </a:rPr>
              <a:t>2039,53  zł</a:t>
            </a:r>
          </a:p>
          <a:p>
            <a:pPr marL="109728" indent="0">
              <a:buNone/>
            </a:pPr>
            <a:r>
              <a:rPr lang="pl-PL" sz="2000" b="1" dirty="0"/>
              <a:t>Lokalizacja: </a:t>
            </a:r>
            <a:r>
              <a:rPr lang="pl-PL" sz="2000" dirty="0"/>
              <a:t>Sołectwo Banino, ul. Lotnicza</a:t>
            </a:r>
          </a:p>
          <a:p>
            <a:pPr marL="109728" indent="0">
              <a:buNone/>
            </a:pPr>
            <a:r>
              <a:rPr lang="pl-PL" sz="2000" b="1" dirty="0"/>
              <a:t>UZASADNIENIE:</a:t>
            </a:r>
          </a:p>
          <a:p>
            <a:pPr marL="109728" indent="0">
              <a:buNone/>
            </a:pPr>
            <a:r>
              <a:rPr lang="pl-PL" sz="2000" b="1" dirty="0"/>
              <a:t>- </a:t>
            </a:r>
            <a:r>
              <a:rPr lang="pl-PL" sz="2000" dirty="0"/>
              <a:t>Wsparcie biblioteki w Baninie na wniosek mieszkańców poprzez zakup książek..</a:t>
            </a:r>
          </a:p>
        </p:txBody>
      </p:sp>
      <p:sp>
        <p:nvSpPr>
          <p:cNvPr id="3" name="Tytuł 2"/>
          <p:cNvSpPr>
            <a:spLocks noGrp="1"/>
          </p:cNvSpPr>
          <p:nvPr>
            <p:ph type="title"/>
          </p:nvPr>
        </p:nvSpPr>
        <p:spPr/>
        <p:txBody>
          <a:bodyPr>
            <a:normAutofit/>
          </a:bodyPr>
          <a:lstStyle/>
          <a:p>
            <a:r>
              <a:rPr lang="pl-PL" sz="2400" dirty="0">
                <a:solidFill>
                  <a:schemeClr val="tx1"/>
                </a:solidFill>
                <a:effectLst/>
              </a:rPr>
              <a:t>20. Zakup książek do Biblioteki Samorządowej filia Banino.</a:t>
            </a:r>
          </a:p>
        </p:txBody>
      </p:sp>
    </p:spTree>
    <p:extLst>
      <p:ext uri="{BB962C8B-B14F-4D97-AF65-F5344CB8AC3E}">
        <p14:creationId xmlns:p14="http://schemas.microsoft.com/office/powerpoint/2010/main" val="27979083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a:xfrm>
            <a:off x="189856" y="1481328"/>
            <a:ext cx="8774632" cy="5260040"/>
          </a:xfrm>
        </p:spPr>
        <p:txBody>
          <a:bodyPr>
            <a:normAutofit fontScale="70000" lnSpcReduction="20000"/>
          </a:bodyPr>
          <a:lstStyle/>
          <a:p>
            <a:pPr marL="109728" indent="0" algn="just">
              <a:buNone/>
            </a:pPr>
            <a:r>
              <a:rPr lang="pl-PL" sz="2900" b="1" dirty="0"/>
              <a:t>Koszt przedsięwzięcia: </a:t>
            </a:r>
            <a:r>
              <a:rPr lang="pl-PL" sz="2900" b="1" dirty="0">
                <a:solidFill>
                  <a:srgbClr val="FF0000"/>
                </a:solidFill>
              </a:rPr>
              <a:t>50 000  zł</a:t>
            </a:r>
          </a:p>
          <a:p>
            <a:pPr marL="109728" indent="0" algn="just">
              <a:buNone/>
            </a:pPr>
            <a:r>
              <a:rPr lang="pl-PL" sz="2900" b="1" dirty="0"/>
              <a:t>Lokalizacja: </a:t>
            </a:r>
            <a:r>
              <a:rPr lang="pl-PL" sz="2900" dirty="0"/>
              <a:t>Sołectwo Banino, ul. Klonowa</a:t>
            </a:r>
          </a:p>
          <a:p>
            <a:pPr marL="109728" indent="0" algn="just">
              <a:buNone/>
            </a:pPr>
            <a:r>
              <a:rPr lang="pl-PL" sz="2900" b="1" dirty="0"/>
              <a:t>UZASADNIENIE:</a:t>
            </a:r>
          </a:p>
          <a:p>
            <a:pPr marL="109728" indent="0" algn="just">
              <a:buNone/>
            </a:pPr>
            <a:endParaRPr lang="pl-PL" sz="2000" b="1" dirty="0"/>
          </a:p>
          <a:p>
            <a:pPr marL="109728" indent="0" algn="just">
              <a:buNone/>
            </a:pPr>
            <a:r>
              <a:rPr lang="pl-PL" sz="2300" dirty="0">
                <a:latin typeface="Arial" panose="020B0604020202020204" pitchFamily="34" charset="0"/>
                <a:cs typeface="Arial" panose="020B0604020202020204" pitchFamily="34" charset="0"/>
              </a:rPr>
              <a:t>Wykonanie modernizacji istniejącej nawierzchni boiska wielofunkcyjnego na placu zabaw na ulicy Klonowej, poprzez wykonanie nawierzchni polipropylenowej z montażem i pomalowaniem linii na istniejącej podbudowie - asfaltowej płycie o wymiarach 24mx13,5m – boisko do koszykówki, siatkówki i piłki ręcznej/nożnej. </a:t>
            </a:r>
          </a:p>
          <a:p>
            <a:pPr marL="109728" indent="0" algn="just">
              <a:buNone/>
            </a:pPr>
            <a:r>
              <a:rPr lang="pl-PL" sz="2300" dirty="0">
                <a:latin typeface="Arial" panose="020B0604020202020204" pitchFamily="34" charset="0"/>
                <a:cs typeface="Arial" panose="020B0604020202020204" pitchFamily="34" charset="0"/>
              </a:rPr>
              <a:t>W latach ubiegłych plac zabaw na ulicy Klonowej został odnowiony przy wsparciu lokalnej społeczności, lokalnych firm oraz władz lokalnych. Wykonano modernizację nawierzchni placu zabaw, wyposażenia placu zabaw, wybudowano ścieżki, nasadzono zieleń ozdobną a także wyłożono teren zielony </a:t>
            </a:r>
            <a:r>
              <a:rPr lang="pl-PL" sz="2300" dirty="0" err="1">
                <a:latin typeface="Arial" panose="020B0604020202020204" pitchFamily="34" charset="0"/>
                <a:cs typeface="Arial" panose="020B0604020202020204" pitchFamily="34" charset="0"/>
              </a:rPr>
              <a:t>agrotkaniną</a:t>
            </a:r>
            <a:r>
              <a:rPr lang="pl-PL" sz="2300" dirty="0">
                <a:latin typeface="Arial" panose="020B0604020202020204" pitchFamily="34" charset="0"/>
                <a:cs typeface="Arial" panose="020B0604020202020204" pitchFamily="34" charset="0"/>
              </a:rPr>
              <a:t> i kamieniami. Ponadto wymieniono tablice i obręcze do koszykówki a także wykonano wymianę nawierzchni boiska do siatkówki plażowej. Pozostała do zrealizowania modernizacja nawierzchni boiska wielofunkcyjnego. Obecna nawierzchnia wymaga wymiany ze względu na liczne popękania i uszkodzenia. Proponuję zastosowanie nowoczesnej nawierzchni polipropylenowej. Nawierzchnie sportowe polipropylenowe to nowoczesne rozwiązanie dla obiektów sportowych, składające się z łatwych do montażu modułów polipropylenowych dzięki którym szybko i sprawnie można spełnić zapotrzebowanie na obiekt sportowy w miejscu publicznym. Dzięki systemowi połączeń między modułami, które odbierają i amortyzują siły poziome, oraz systemowi słupków wspierających, które amortyzują siły pionowe. Nawierzchnie polipropylenowe są wyjątkowo bezpieczne dla użytkowników, chroniąc ich stawy i kręgosłup.</a:t>
            </a:r>
          </a:p>
        </p:txBody>
      </p:sp>
      <p:sp>
        <p:nvSpPr>
          <p:cNvPr id="3" name="Tytuł 2"/>
          <p:cNvSpPr>
            <a:spLocks noGrp="1"/>
          </p:cNvSpPr>
          <p:nvPr>
            <p:ph type="title"/>
          </p:nvPr>
        </p:nvSpPr>
        <p:spPr>
          <a:xfrm>
            <a:off x="323528" y="274638"/>
            <a:ext cx="8496944" cy="1143000"/>
          </a:xfrm>
        </p:spPr>
        <p:txBody>
          <a:bodyPr>
            <a:normAutofit fontScale="90000"/>
          </a:bodyPr>
          <a:lstStyle/>
          <a:p>
            <a:r>
              <a:rPr lang="pl-PL" sz="2400" dirty="0">
                <a:solidFill>
                  <a:schemeClr val="tx1"/>
                </a:solidFill>
                <a:effectLst/>
              </a:rPr>
              <a:t>21. Kompleksowe wykonanie nawierzchni polipropylenowej z montażem i pomalowaniem linii na istniejącej podbudowie.</a:t>
            </a:r>
          </a:p>
        </p:txBody>
      </p:sp>
    </p:spTree>
    <p:extLst>
      <p:ext uri="{BB962C8B-B14F-4D97-AF65-F5344CB8AC3E}">
        <p14:creationId xmlns:p14="http://schemas.microsoft.com/office/powerpoint/2010/main" val="182172098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C70BEEB8-B426-E73E-8354-CA17ACD960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3645024"/>
          </a:xfrm>
        </p:spPr>
      </p:pic>
      <p:pic>
        <p:nvPicPr>
          <p:cNvPr id="9" name="Obraz 8">
            <a:extLst>
              <a:ext uri="{FF2B5EF4-FFF2-40B4-BE49-F238E27FC236}">
                <a16:creationId xmlns:a16="http://schemas.microsoft.com/office/drawing/2014/main" id="{F00D79E5-2B19-4615-64E7-E48A0C8799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04984"/>
            <a:ext cx="9144000" cy="3427262"/>
          </a:xfrm>
          <a:prstGeom prst="rect">
            <a:avLst/>
          </a:prstGeom>
        </p:spPr>
      </p:pic>
    </p:spTree>
    <p:extLst>
      <p:ext uri="{BB962C8B-B14F-4D97-AF65-F5344CB8AC3E}">
        <p14:creationId xmlns:p14="http://schemas.microsoft.com/office/powerpoint/2010/main" val="787947195"/>
      </p:ext>
    </p:extLst>
  </p:cSld>
  <p:clrMapOvr>
    <a:masterClrMapping/>
  </p:clrMapOvr>
  <p:transition spd="med">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FD07A6ED-37A0-F745-CC6A-25145441134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1118273" y="-1118270"/>
            <a:ext cx="6957392" cy="9193932"/>
          </a:xfrm>
        </p:spPr>
      </p:pic>
    </p:spTree>
    <p:extLst>
      <p:ext uri="{BB962C8B-B14F-4D97-AF65-F5344CB8AC3E}">
        <p14:creationId xmlns:p14="http://schemas.microsoft.com/office/powerpoint/2010/main" val="3756283802"/>
      </p:ext>
    </p:extLst>
  </p:cSld>
  <p:clrMapOvr>
    <a:masterClrMapping/>
  </p:clrMapOvr>
  <p:transition spd="med">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oiskowielofunkcyjnezesztucznąna">
            <a:hlinkClick r:id="" action="ppaction://media"/>
            <a:extLst>
              <a:ext uri="{FF2B5EF4-FFF2-40B4-BE49-F238E27FC236}">
                <a16:creationId xmlns:a16="http://schemas.microsoft.com/office/drawing/2014/main" id="{D9438A62-AC4B-6C3E-939E-1CEEFE481CA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43999" cy="6858000"/>
          </a:xfrm>
        </p:spPr>
      </p:pic>
    </p:spTree>
    <p:extLst>
      <p:ext uri="{BB962C8B-B14F-4D97-AF65-F5344CB8AC3E}">
        <p14:creationId xmlns:p14="http://schemas.microsoft.com/office/powerpoint/2010/main" val="791452798"/>
      </p:ext>
    </p:extLst>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2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t="-6000" b="-6000"/>
          </a:stretch>
        </a:blip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marL="109728" indent="0">
              <a:buNone/>
            </a:pPr>
            <a:r>
              <a:rPr lang="pl-PL" sz="2000" b="1" dirty="0"/>
              <a:t>Koszt przedsięwzięcia: </a:t>
            </a:r>
            <a:r>
              <a:rPr lang="pl-PL" sz="2000" b="1" dirty="0">
                <a:solidFill>
                  <a:srgbClr val="FF0000"/>
                </a:solidFill>
              </a:rPr>
              <a:t>80 000  zł</a:t>
            </a:r>
          </a:p>
          <a:p>
            <a:pPr marL="109728" indent="0">
              <a:buNone/>
            </a:pPr>
            <a:r>
              <a:rPr lang="pl-PL" sz="2000" b="1" dirty="0"/>
              <a:t>Lokalizacja: </a:t>
            </a:r>
            <a:r>
              <a:rPr lang="pl-PL" sz="2000" dirty="0"/>
              <a:t>Sołectwo Banino, Plac rekreacyjno-sportowy</a:t>
            </a:r>
          </a:p>
          <a:p>
            <a:pPr marL="109728" indent="0">
              <a:buNone/>
            </a:pPr>
            <a:r>
              <a:rPr lang="pl-PL" sz="2000" dirty="0"/>
              <a:t>ul. Księżycowa</a:t>
            </a:r>
          </a:p>
          <a:p>
            <a:pPr marL="109728" indent="0">
              <a:buNone/>
            </a:pPr>
            <a:r>
              <a:rPr lang="pl-PL" sz="2000" b="1" dirty="0"/>
              <a:t>UZASADNIENIE:</a:t>
            </a:r>
          </a:p>
          <a:p>
            <a:pPr marL="109728" indent="0">
              <a:buNone/>
            </a:pPr>
            <a:r>
              <a:rPr lang="pl-PL" sz="2000" dirty="0"/>
              <a:t>- Integracja lokalnych mieszkańców poprzez aktywne spędzanie czasu na świeżym powietrzu. </a:t>
            </a:r>
          </a:p>
          <a:p>
            <a:pPr marL="109728" indent="0">
              <a:buNone/>
            </a:pPr>
            <a:r>
              <a:rPr lang="pl-PL" sz="2000" dirty="0"/>
              <a:t>- Kontynuacja realizacji terenu rekreacyjno-sportowego </a:t>
            </a:r>
          </a:p>
          <a:p>
            <a:pPr marL="109728" indent="0">
              <a:buNone/>
            </a:pPr>
            <a:r>
              <a:rPr lang="pl-PL" sz="2000" dirty="0"/>
              <a:t>- W ramach inwestycji proponuje się zakup i montaż </a:t>
            </a:r>
            <a:r>
              <a:rPr lang="pl-PL" sz="2000" dirty="0" err="1"/>
              <a:t>linarium</a:t>
            </a:r>
            <a:r>
              <a:rPr lang="pl-PL" sz="2000" dirty="0"/>
              <a:t>. Urządzenie będzie miało znaczny wpływ na poprawę kondycji fizycznej dzieci i młodzieży a zarazem wpłynie na integrację mieszkańców. </a:t>
            </a:r>
          </a:p>
        </p:txBody>
      </p:sp>
      <p:sp>
        <p:nvSpPr>
          <p:cNvPr id="3" name="Tytuł 2"/>
          <p:cNvSpPr>
            <a:spLocks noGrp="1"/>
          </p:cNvSpPr>
          <p:nvPr>
            <p:ph type="title"/>
          </p:nvPr>
        </p:nvSpPr>
        <p:spPr/>
        <p:txBody>
          <a:bodyPr>
            <a:normAutofit/>
          </a:bodyPr>
          <a:lstStyle/>
          <a:p>
            <a:r>
              <a:rPr lang="pl-PL" sz="2400" dirty="0">
                <a:solidFill>
                  <a:schemeClr val="tx1"/>
                </a:solidFill>
                <a:effectLst/>
              </a:rPr>
              <a:t>22. Zakup i montaż wyposażenia na plac rekreacyjno-sportowy na ulicy Księżycowej. </a:t>
            </a:r>
          </a:p>
        </p:txBody>
      </p:sp>
    </p:spTree>
    <p:extLst>
      <p:ext uri="{BB962C8B-B14F-4D97-AF65-F5344CB8AC3E}">
        <p14:creationId xmlns:p14="http://schemas.microsoft.com/office/powerpoint/2010/main" val="299245808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ymbol zastępczy zawartości 8">
            <a:extLst>
              <a:ext uri="{FF2B5EF4-FFF2-40B4-BE49-F238E27FC236}">
                <a16:creationId xmlns:a16="http://schemas.microsoft.com/office/drawing/2014/main" id="{0397548D-8018-7A91-384C-822B2C060C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8186"/>
            <a:ext cx="9144000" cy="6900767"/>
          </a:xfrm>
        </p:spPr>
      </p:pic>
    </p:spTree>
    <p:extLst>
      <p:ext uri="{BB962C8B-B14F-4D97-AF65-F5344CB8AC3E}">
        <p14:creationId xmlns:p14="http://schemas.microsoft.com/office/powerpoint/2010/main" val="2990751850"/>
      </p:ext>
    </p:extLst>
  </p:cSld>
  <p:clrMapOvr>
    <a:masterClrMapping/>
  </p:clrMapOvr>
  <p:transition spd="med">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ymbol zastępczy zawartości 4">
            <a:extLst>
              <a:ext uri="{FF2B5EF4-FFF2-40B4-BE49-F238E27FC236}">
                <a16:creationId xmlns:a16="http://schemas.microsoft.com/office/drawing/2014/main" id="{AE206289-2CF7-D557-DB79-2A60663BD1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637484"/>
            <a:ext cx="9144000" cy="3220516"/>
          </a:xfrm>
        </p:spPr>
      </p:pic>
      <p:pic>
        <p:nvPicPr>
          <p:cNvPr id="7" name="Obraz 6">
            <a:extLst>
              <a:ext uri="{FF2B5EF4-FFF2-40B4-BE49-F238E27FC236}">
                <a16:creationId xmlns:a16="http://schemas.microsoft.com/office/drawing/2014/main" id="{1E0D96D0-2E68-1B13-45AE-36579B346E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23660"/>
            <a:ext cx="3888432" cy="3668924"/>
          </a:xfrm>
          <a:prstGeom prst="rect">
            <a:avLst/>
          </a:prstGeom>
        </p:spPr>
      </p:pic>
    </p:spTree>
    <p:extLst>
      <p:ext uri="{BB962C8B-B14F-4D97-AF65-F5344CB8AC3E}">
        <p14:creationId xmlns:p14="http://schemas.microsoft.com/office/powerpoint/2010/main" val="1251987623"/>
      </p:ext>
    </p:extLst>
  </p:cSld>
  <p:clrMapOvr>
    <a:masterClrMapping/>
  </p:clrMapOvr>
  <p:transition spd="med">
    <p:dissolve/>
  </p:transition>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Symbol zastępczy zawartości 1"/>
          <p:cNvSpPr>
            <a:spLocks noGrp="1"/>
          </p:cNvSpPr>
          <p:nvPr>
            <p:ph idx="1"/>
          </p:nvPr>
        </p:nvSpPr>
        <p:spPr/>
        <p:txBody>
          <a:bodyPr>
            <a:normAutofit/>
          </a:bodyPr>
          <a:lstStyle/>
          <a:p>
            <a:pPr algn="ctr">
              <a:buNone/>
            </a:pPr>
            <a:endParaRPr lang="pl-PL" dirty="0"/>
          </a:p>
          <a:p>
            <a:pPr algn="ctr">
              <a:buNone/>
            </a:pPr>
            <a:endParaRPr lang="pl-PL" dirty="0"/>
          </a:p>
          <a:p>
            <a:pPr algn="ctr">
              <a:buNone/>
            </a:pPr>
            <a:endParaRPr lang="pl-PL" dirty="0"/>
          </a:p>
          <a:p>
            <a:pPr algn="ctr">
              <a:buNone/>
            </a:pPr>
            <a:r>
              <a:rPr lang="pl-PL" sz="4400" dirty="0"/>
              <a:t>DZIĘKUJEMY ZA UWAGĘ</a:t>
            </a:r>
          </a:p>
          <a:p>
            <a:pPr algn="ctr">
              <a:buNone/>
            </a:pPr>
            <a:endParaRPr lang="pl-PL" sz="4400" dirty="0"/>
          </a:p>
          <a:p>
            <a:pPr algn="ctr">
              <a:buNone/>
            </a:pPr>
            <a:r>
              <a:rPr lang="pl-PL" sz="4400" dirty="0"/>
              <a:t>PYTANIA??</a:t>
            </a:r>
          </a:p>
        </p:txBody>
      </p:sp>
      <p:sp>
        <p:nvSpPr>
          <p:cNvPr id="3" name="Tytuł 2"/>
          <p:cNvSpPr>
            <a:spLocks noGrp="1"/>
          </p:cNvSpPr>
          <p:nvPr>
            <p:ph type="title"/>
          </p:nvPr>
        </p:nvSpPr>
        <p:spPr>
          <a:xfrm>
            <a:off x="395536" y="1052736"/>
            <a:ext cx="8229600" cy="1143000"/>
          </a:xfrm>
        </p:spPr>
        <p:txBody>
          <a:bodyPr/>
          <a:lstStyle/>
          <a:p>
            <a:pPr algn="ctr"/>
            <a:r>
              <a:rPr lang="pl-PL" dirty="0"/>
              <a:t>KONIEC</a:t>
            </a:r>
          </a:p>
        </p:txBody>
      </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wipe(down)">
                                      <p:cBhvr>
                                        <p:cTn id="25" dur="580">
                                          <p:stCondLst>
                                            <p:cond delay="0"/>
                                          </p:stCondLst>
                                        </p:cTn>
                                        <p:tgtEl>
                                          <p:spTgt spid="2">
                                            <p:txEl>
                                              <p:pRg st="3" end="3"/>
                                            </p:txEl>
                                          </p:spTgt>
                                        </p:tgtEl>
                                      </p:cBhvr>
                                    </p:animEffect>
                                    <p:anim calcmode="lin" valueType="num">
                                      <p:cBhvr>
                                        <p:cTn id="26"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3" end="3"/>
                                            </p:txEl>
                                          </p:spTgt>
                                        </p:tgtEl>
                                      </p:cBhvr>
                                      <p:to x="100000" y="60000"/>
                                    </p:animScale>
                                    <p:animScale>
                                      <p:cBhvr>
                                        <p:cTn id="32" dur="166" decel="50000">
                                          <p:stCondLst>
                                            <p:cond delay="676"/>
                                          </p:stCondLst>
                                        </p:cTn>
                                        <p:tgtEl>
                                          <p:spTgt spid="2">
                                            <p:txEl>
                                              <p:pRg st="3" end="3"/>
                                            </p:txEl>
                                          </p:spTgt>
                                        </p:tgtEl>
                                      </p:cBhvr>
                                      <p:to x="100000" y="100000"/>
                                    </p:animScale>
                                    <p:animScale>
                                      <p:cBhvr>
                                        <p:cTn id="33" dur="26">
                                          <p:stCondLst>
                                            <p:cond delay="1312"/>
                                          </p:stCondLst>
                                        </p:cTn>
                                        <p:tgtEl>
                                          <p:spTgt spid="2">
                                            <p:txEl>
                                              <p:pRg st="3" end="3"/>
                                            </p:txEl>
                                          </p:spTgt>
                                        </p:tgtEl>
                                      </p:cBhvr>
                                      <p:to x="100000" y="80000"/>
                                    </p:animScale>
                                    <p:animScale>
                                      <p:cBhvr>
                                        <p:cTn id="34" dur="166" decel="50000">
                                          <p:stCondLst>
                                            <p:cond delay="1338"/>
                                          </p:stCondLst>
                                        </p:cTn>
                                        <p:tgtEl>
                                          <p:spTgt spid="2">
                                            <p:txEl>
                                              <p:pRg st="3" end="3"/>
                                            </p:txEl>
                                          </p:spTgt>
                                        </p:tgtEl>
                                      </p:cBhvr>
                                      <p:to x="100000" y="100000"/>
                                    </p:animScale>
                                    <p:animScale>
                                      <p:cBhvr>
                                        <p:cTn id="35" dur="26">
                                          <p:stCondLst>
                                            <p:cond delay="1642"/>
                                          </p:stCondLst>
                                        </p:cTn>
                                        <p:tgtEl>
                                          <p:spTgt spid="2">
                                            <p:txEl>
                                              <p:pRg st="3" end="3"/>
                                            </p:txEl>
                                          </p:spTgt>
                                        </p:tgtEl>
                                      </p:cBhvr>
                                      <p:to x="100000" y="90000"/>
                                    </p:animScale>
                                    <p:animScale>
                                      <p:cBhvr>
                                        <p:cTn id="36" dur="166" decel="50000">
                                          <p:stCondLst>
                                            <p:cond delay="1668"/>
                                          </p:stCondLst>
                                        </p:cTn>
                                        <p:tgtEl>
                                          <p:spTgt spid="2">
                                            <p:txEl>
                                              <p:pRg st="3" end="3"/>
                                            </p:txEl>
                                          </p:spTgt>
                                        </p:tgtEl>
                                      </p:cBhvr>
                                      <p:to x="100000" y="100000"/>
                                    </p:animScale>
                                    <p:animScale>
                                      <p:cBhvr>
                                        <p:cTn id="37" dur="26">
                                          <p:stCondLst>
                                            <p:cond delay="1808"/>
                                          </p:stCondLst>
                                        </p:cTn>
                                        <p:tgtEl>
                                          <p:spTgt spid="2">
                                            <p:txEl>
                                              <p:pRg st="3" end="3"/>
                                            </p:txEl>
                                          </p:spTgt>
                                        </p:tgtEl>
                                      </p:cBhvr>
                                      <p:to x="100000" y="95000"/>
                                    </p:animScale>
                                    <p:animScale>
                                      <p:cBhvr>
                                        <p:cTn id="38" dur="166" decel="50000">
                                          <p:stCondLst>
                                            <p:cond delay="1834"/>
                                          </p:stCondLst>
                                        </p:cTn>
                                        <p:tgtEl>
                                          <p:spTgt spid="2">
                                            <p:txEl>
                                              <p:pRg st="3" end="3"/>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2">
                                            <p:txEl>
                                              <p:pRg st="5" end="5"/>
                                            </p:txEl>
                                          </p:spTgt>
                                        </p:tgtEl>
                                        <p:attrNameLst>
                                          <p:attrName>style.visibility</p:attrName>
                                        </p:attrNameLst>
                                      </p:cBhvr>
                                      <p:to>
                                        <p:strVal val="visible"/>
                                      </p:to>
                                    </p:set>
                                    <p:anim calcmode="lin" valueType="num">
                                      <p:cBhvr>
                                        <p:cTn id="43"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44" dur="1000" fill="hold"/>
                                        <p:tgtEl>
                                          <p:spTgt spid="2">
                                            <p:txEl>
                                              <p:pRg st="5" end="5"/>
                                            </p:txEl>
                                          </p:spTgt>
                                        </p:tgtEl>
                                        <p:attrNameLst>
                                          <p:attrName>ppt_h</p:attrName>
                                        </p:attrNameLst>
                                      </p:cBhvr>
                                      <p:tavLst>
                                        <p:tav tm="0">
                                          <p:val>
                                            <p:fltVal val="0"/>
                                          </p:val>
                                        </p:tav>
                                        <p:tav tm="100000">
                                          <p:val>
                                            <p:strVal val="#ppt_h"/>
                                          </p:val>
                                        </p:tav>
                                      </p:tavLst>
                                    </p:anim>
                                    <p:anim calcmode="lin" valueType="num">
                                      <p:cBhvr>
                                        <p:cTn id="45" dur="1000" fill="hold"/>
                                        <p:tgtEl>
                                          <p:spTgt spid="2">
                                            <p:txEl>
                                              <p:pRg st="5" end="5"/>
                                            </p:txEl>
                                          </p:spTgt>
                                        </p:tgtEl>
                                        <p:attrNameLst>
                                          <p:attrName>style.rotation</p:attrName>
                                        </p:attrNameLst>
                                      </p:cBhvr>
                                      <p:tavLst>
                                        <p:tav tm="0">
                                          <p:val>
                                            <p:fltVal val="90"/>
                                          </p:val>
                                        </p:tav>
                                        <p:tav tm="100000">
                                          <p:val>
                                            <p:fltVal val="0"/>
                                          </p:val>
                                        </p:tav>
                                      </p:tavLst>
                                    </p:anim>
                                    <p:animEffect transition="in" filter="fade">
                                      <p:cBhvr>
                                        <p:cTn id="46"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47FEE9D4-919F-24B5-D186-B0F58DE4E3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10325667"/>
      </p:ext>
    </p:extLst>
  </p:cSld>
  <p:clrMapOvr>
    <a:masterClrMapping/>
  </p:clrMapOvr>
  <p:transition spd="med">
    <p:dissolve/>
  </p:transition>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9" name="Symbol zastępczy zawartości 8"/>
          <p:cNvSpPr>
            <a:spLocks noGrp="1"/>
          </p:cNvSpPr>
          <p:nvPr>
            <p:ph idx="1"/>
          </p:nvPr>
        </p:nvSpPr>
        <p:spPr>
          <a:xfrm>
            <a:off x="465807" y="3212976"/>
            <a:ext cx="8229600" cy="2952328"/>
          </a:xfrm>
        </p:spPr>
        <p:txBody>
          <a:bodyPr>
            <a:normAutofit fontScale="32500" lnSpcReduction="20000"/>
          </a:bodyPr>
          <a:lstStyle/>
          <a:p>
            <a:pPr marL="109728" indent="0" algn="ctr">
              <a:buNone/>
            </a:pPr>
            <a:endParaRPr lang="pl-PL" sz="6600" b="1" dirty="0">
              <a:solidFill>
                <a:srgbClr val="FF0000"/>
              </a:solidFill>
              <a:hlinkClick r:id="rId2"/>
            </a:endParaRPr>
          </a:p>
          <a:p>
            <a:pPr marL="109728" indent="0" algn="ctr">
              <a:buNone/>
            </a:pPr>
            <a:r>
              <a:rPr lang="pl-PL" sz="6700" b="1" dirty="0">
                <a:hlinkClick r:id="rId2"/>
              </a:rPr>
              <a:t>soltysbanino@wp.pl</a:t>
            </a:r>
            <a:endParaRPr lang="pl-PL" sz="6700" b="1" dirty="0"/>
          </a:p>
          <a:p>
            <a:pPr marL="109728" indent="0" algn="ctr">
              <a:buNone/>
            </a:pPr>
            <a:endParaRPr lang="pl-PL" sz="6700" b="1" dirty="0"/>
          </a:p>
          <a:p>
            <a:pPr marL="109728" indent="0" algn="ctr">
              <a:buNone/>
            </a:pPr>
            <a:r>
              <a:rPr lang="pl-PL" sz="6700" b="1" dirty="0">
                <a:hlinkClick r:id="rId3"/>
              </a:rPr>
              <a:t>solectwobanino@wp.pl</a:t>
            </a:r>
            <a:endParaRPr lang="pl-PL" sz="6700" b="1" dirty="0"/>
          </a:p>
          <a:p>
            <a:pPr marL="109728" indent="0" algn="ctr">
              <a:buNone/>
            </a:pPr>
            <a:endParaRPr lang="pl-PL" sz="6700" b="1" dirty="0"/>
          </a:p>
          <a:p>
            <a:pPr marL="109728" indent="0" algn="ctr">
              <a:buNone/>
            </a:pPr>
            <a:r>
              <a:rPr lang="pl-PL" sz="6700" b="1" dirty="0">
                <a:hlinkClick r:id="rId4"/>
              </a:rPr>
              <a:t>www.radabanino.pl</a:t>
            </a:r>
            <a:endParaRPr lang="pl-PL" sz="6700" b="1" dirty="0"/>
          </a:p>
          <a:p>
            <a:pPr marL="109728" indent="0" algn="ctr">
              <a:buNone/>
            </a:pPr>
            <a:endParaRPr lang="pl-PL" sz="6700" b="1" dirty="0"/>
          </a:p>
          <a:p>
            <a:pPr marL="109728" indent="0" algn="ctr">
              <a:buNone/>
            </a:pPr>
            <a:r>
              <a:rPr lang="pl-PL" sz="6700" b="1" dirty="0">
                <a:hlinkClick r:id="rId5"/>
              </a:rPr>
              <a:t>www.facebook/solectwobanino.pl</a:t>
            </a:r>
            <a:endParaRPr lang="pl-PL" sz="6700" b="1" dirty="0"/>
          </a:p>
          <a:p>
            <a:pPr marL="109728" indent="0" algn="ctr">
              <a:buNone/>
            </a:pPr>
            <a:endParaRPr lang="pl-PL" sz="6500" b="1" dirty="0">
              <a:solidFill>
                <a:srgbClr val="FF0000"/>
              </a:solidFill>
            </a:endParaRPr>
          </a:p>
          <a:p>
            <a:endParaRPr lang="pl-PL" dirty="0"/>
          </a:p>
        </p:txBody>
      </p:sp>
      <p:pic>
        <p:nvPicPr>
          <p:cNvPr id="6" name="Obraz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704" y="332656"/>
            <a:ext cx="5491300" cy="2736304"/>
          </a:xfrm>
          <a:prstGeom prst="rect">
            <a:avLst/>
          </a:prstGeom>
        </p:spPr>
      </p:pic>
    </p:spTree>
    <p:extLst>
      <p:ext uri="{BB962C8B-B14F-4D97-AF65-F5344CB8AC3E}">
        <p14:creationId xmlns:p14="http://schemas.microsoft.com/office/powerpoint/2010/main" val="4207953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 calcmode="lin" valueType="num">
                                      <p:cBhvr>
                                        <p:cTn id="7" dur="1000" fill="hold"/>
                                        <p:tgtEl>
                                          <p:spTgt spid="9">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9">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9">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9">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anim calcmode="lin" valueType="num">
                                      <p:cBhvr>
                                        <p:cTn id="13" dur="1000" fill="hold"/>
                                        <p:tgtEl>
                                          <p:spTgt spid="9">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9">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9">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9">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anim calcmode="lin" valueType="num">
                                      <p:cBhvr>
                                        <p:cTn id="19" dur="1000" fill="hold"/>
                                        <p:tgtEl>
                                          <p:spTgt spid="9">
                                            <p:txEl>
                                              <p:pRg st="5" end="5"/>
                                            </p:txEl>
                                          </p:spTgt>
                                        </p:tgtEl>
                                        <p:attrNameLst>
                                          <p:attrName>ppt_w</p:attrName>
                                        </p:attrNameLst>
                                      </p:cBhvr>
                                      <p:tavLst>
                                        <p:tav tm="0">
                                          <p:val>
                                            <p:fltVal val="0"/>
                                          </p:val>
                                        </p:tav>
                                        <p:tav tm="100000">
                                          <p:val>
                                            <p:strVal val="#ppt_w"/>
                                          </p:val>
                                        </p:tav>
                                      </p:tavLst>
                                    </p:anim>
                                    <p:anim calcmode="lin" valueType="num">
                                      <p:cBhvr>
                                        <p:cTn id="20" dur="1000" fill="hold"/>
                                        <p:tgtEl>
                                          <p:spTgt spid="9">
                                            <p:txEl>
                                              <p:pRg st="5" end="5"/>
                                            </p:txEl>
                                          </p:spTgt>
                                        </p:tgtEl>
                                        <p:attrNameLst>
                                          <p:attrName>ppt_h</p:attrName>
                                        </p:attrNameLst>
                                      </p:cBhvr>
                                      <p:tavLst>
                                        <p:tav tm="0">
                                          <p:val>
                                            <p:fltVal val="0"/>
                                          </p:val>
                                        </p:tav>
                                        <p:tav tm="100000">
                                          <p:val>
                                            <p:strVal val="#ppt_h"/>
                                          </p:val>
                                        </p:tav>
                                      </p:tavLst>
                                    </p:anim>
                                    <p:anim calcmode="lin" valueType="num">
                                      <p:cBhvr>
                                        <p:cTn id="21" dur="1000" fill="hold"/>
                                        <p:tgtEl>
                                          <p:spTgt spid="9">
                                            <p:txEl>
                                              <p:pRg st="5" end="5"/>
                                            </p:txEl>
                                          </p:spTgt>
                                        </p:tgtEl>
                                        <p:attrNameLst>
                                          <p:attrName>style.rotation</p:attrName>
                                        </p:attrNameLst>
                                      </p:cBhvr>
                                      <p:tavLst>
                                        <p:tav tm="0">
                                          <p:val>
                                            <p:fltVal val="90"/>
                                          </p:val>
                                        </p:tav>
                                        <p:tav tm="100000">
                                          <p:val>
                                            <p:fltVal val="0"/>
                                          </p:val>
                                        </p:tav>
                                      </p:tavLst>
                                    </p:anim>
                                    <p:animEffect transition="in" filter="fade">
                                      <p:cBhvr>
                                        <p:cTn id="22" dur="1000"/>
                                        <p:tgtEl>
                                          <p:spTgt spid="9">
                                            <p:txEl>
                                              <p:pRg st="5" end="5"/>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9">
                                            <p:txEl>
                                              <p:pRg st="7" end="7"/>
                                            </p:txEl>
                                          </p:spTgt>
                                        </p:tgtEl>
                                        <p:attrNameLst>
                                          <p:attrName>style.visibility</p:attrName>
                                        </p:attrNameLst>
                                      </p:cBhvr>
                                      <p:to>
                                        <p:strVal val="visible"/>
                                      </p:to>
                                    </p:set>
                                    <p:anim calcmode="lin" valueType="num">
                                      <p:cBhvr>
                                        <p:cTn id="25" dur="1000" fill="hold"/>
                                        <p:tgtEl>
                                          <p:spTgt spid="9">
                                            <p:txEl>
                                              <p:pRg st="7" end="7"/>
                                            </p:txEl>
                                          </p:spTgt>
                                        </p:tgtEl>
                                        <p:attrNameLst>
                                          <p:attrName>ppt_w</p:attrName>
                                        </p:attrNameLst>
                                      </p:cBhvr>
                                      <p:tavLst>
                                        <p:tav tm="0">
                                          <p:val>
                                            <p:fltVal val="0"/>
                                          </p:val>
                                        </p:tav>
                                        <p:tav tm="100000">
                                          <p:val>
                                            <p:strVal val="#ppt_w"/>
                                          </p:val>
                                        </p:tav>
                                      </p:tavLst>
                                    </p:anim>
                                    <p:anim calcmode="lin" valueType="num">
                                      <p:cBhvr>
                                        <p:cTn id="26" dur="1000" fill="hold"/>
                                        <p:tgtEl>
                                          <p:spTgt spid="9">
                                            <p:txEl>
                                              <p:pRg st="7" end="7"/>
                                            </p:txEl>
                                          </p:spTgt>
                                        </p:tgtEl>
                                        <p:attrNameLst>
                                          <p:attrName>ppt_h</p:attrName>
                                        </p:attrNameLst>
                                      </p:cBhvr>
                                      <p:tavLst>
                                        <p:tav tm="0">
                                          <p:val>
                                            <p:fltVal val="0"/>
                                          </p:val>
                                        </p:tav>
                                        <p:tav tm="100000">
                                          <p:val>
                                            <p:strVal val="#ppt_h"/>
                                          </p:val>
                                        </p:tav>
                                      </p:tavLst>
                                    </p:anim>
                                    <p:anim calcmode="lin" valueType="num">
                                      <p:cBhvr>
                                        <p:cTn id="27" dur="1000" fill="hold"/>
                                        <p:tgtEl>
                                          <p:spTgt spid="9">
                                            <p:txEl>
                                              <p:pRg st="7" end="7"/>
                                            </p:txEl>
                                          </p:spTgt>
                                        </p:tgtEl>
                                        <p:attrNameLst>
                                          <p:attrName>style.rotation</p:attrName>
                                        </p:attrNameLst>
                                      </p:cBhvr>
                                      <p:tavLst>
                                        <p:tav tm="0">
                                          <p:val>
                                            <p:fltVal val="90"/>
                                          </p:val>
                                        </p:tav>
                                        <p:tav tm="100000">
                                          <p:val>
                                            <p:fltVal val="0"/>
                                          </p:val>
                                        </p:tav>
                                      </p:tavLst>
                                    </p:anim>
                                    <p:animEffect transition="in" filter="fade">
                                      <p:cBhvr>
                                        <p:cTn id="28" dur="1000"/>
                                        <p:tgtEl>
                                          <p:spTgt spid="9">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ol">
  <a:themeElements>
    <a:clrScheme name="Hol">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Hol">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Hol">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3983</TotalTime>
  <Words>1815</Words>
  <Application>Microsoft Office PowerPoint</Application>
  <PresentationFormat>Pokaz na ekranie (4:3)</PresentationFormat>
  <Paragraphs>278</Paragraphs>
  <Slides>43</Slides>
  <Notes>0</Notes>
  <HiddenSlides>0</HiddenSlides>
  <MMClips>1</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43</vt:i4>
      </vt:variant>
    </vt:vector>
  </HeadingPairs>
  <TitlesOfParts>
    <vt:vector size="52" baseType="lpstr">
      <vt:lpstr>Arial</vt:lpstr>
      <vt:lpstr>Arial Black</vt:lpstr>
      <vt:lpstr>Calibri</vt:lpstr>
      <vt:lpstr>Comic Sans MS</vt:lpstr>
      <vt:lpstr>Lucida Sans Unicode</vt:lpstr>
      <vt:lpstr>Verdana</vt:lpstr>
      <vt:lpstr>Wingdings 2</vt:lpstr>
      <vt:lpstr>Wingdings 3</vt:lpstr>
      <vt:lpstr>Hol</vt:lpstr>
      <vt:lpstr>           WNIOSEK o przyznanie środków z funduszu sołeckiego na 2024r.  </vt:lpstr>
      <vt:lpstr>FUNDUSZ SOŁECKI 2021</vt:lpstr>
      <vt:lpstr>FUNDUSZ SOŁECKI 2022</vt:lpstr>
      <vt:lpstr>FUNDUSZ SOŁECKI 2023</vt:lpstr>
      <vt:lpstr>Prezentacja programu PowerPoint</vt:lpstr>
      <vt:lpstr> Wnioski Rady Sołeckiej do budżetu Gminy Żukowo na rok 2024.</vt:lpstr>
      <vt:lpstr>Prezentacja programu PowerPoint</vt:lpstr>
      <vt:lpstr>Prezentacja programu PowerPoint</vt:lpstr>
      <vt:lpstr>Prezentacja programu PowerPoint</vt:lpstr>
      <vt:lpstr>WSPÓLNY WNIOSEK RADY SOŁECKIEJ I MIESZKAŃCÓW SOŁECTWA BANINO  O PRZYZNANIE ŚRODKÓW  Z FUNDUSZU SOŁECKIEGO NA ROK 2024  Wpłynęło 15 wniosków od mieszkańców.</vt:lpstr>
      <vt:lpstr>Prezentacja programu PowerPoint</vt:lpstr>
      <vt:lpstr>1. Zakup i ułożenie płyt YOMB na ulicy Balladyny wraz ze skrzyżowaniem z ulicą Lawendową. 100mb</vt:lpstr>
      <vt:lpstr>2. Zakup i ułożenie płyt YOMB na ulicy Radosnej 50 mb</vt:lpstr>
      <vt:lpstr>3. Zakup i ułożenie płyt YOMB na ulicy Gwiezdna 40 mb</vt:lpstr>
      <vt:lpstr>4. Zakup i montaż 4 opraw świetlnych wraz z słupami na ul. Kubusia Puchatka zgodnie z istniejącym projektem.</vt:lpstr>
      <vt:lpstr>5. Zakup i montaż 4 opraw świetlnych wraz z słupami na ul. Miodowej/Miedzianej zgodnie z istniejącym projektem </vt:lpstr>
      <vt:lpstr>6. Zakup i montaż 3 opraw świetlnych wraz z słupami na ul. Malionowej zgodnie z istniejącym projektem </vt:lpstr>
      <vt:lpstr>7. Zakup i montaż 2  opraw świetlnych wraz z słupami na ul. Kalinowej zgodnie z istniejącym projektem. </vt:lpstr>
      <vt:lpstr>8. Zakup i montaż 2  opraw świetlnych wraz z słupami na ul. Głogowej zgodnie z istniejącym projektem. </vt:lpstr>
      <vt:lpstr>9. Zakup i montaż 2  opraw świetlnych wraz z słupami na ul. Gwiezdna zgodnie z istniejącym projektem. </vt:lpstr>
      <vt:lpstr>10. Zakup i montaż 2  opraw świetlnych wraz z słupami na ul. Szczęśliwej zgodnie z istniejącym projektem. </vt:lpstr>
      <vt:lpstr>11. Zakup i montaż 2  opraw świetlnych wraz z słupami na ul. Letniej zgodnie z istniejącym projektem. </vt:lpstr>
      <vt:lpstr>12. Zakup i montaż 2  opraw świetlnych wraz z słupami na ul. Radosnej zgodnie z istniejącym projektem. </vt:lpstr>
      <vt:lpstr>13. Zakup i montaż 2  opraw świetlnych wraz z słupami na ul. Halnej zgodnie z istniejącym projektem. </vt:lpstr>
      <vt:lpstr>14. Zakup i montaż 2  opraw świetlnych wraz z słupami na ul. Ogrodowej zgodnie z istniejącym projektem. </vt:lpstr>
      <vt:lpstr>15. Wykonanie projektu oświetlenia na ulicy Saturna</vt:lpstr>
      <vt:lpstr>16. Strefa relaksu dla uczniów Szkoły Podstawowej na ulicy Tuchomskiej.</vt:lpstr>
      <vt:lpstr>17. Strefa relaksu dla uczniów Szkoły Podstawowej na ulicy Lotniczej.</vt:lpstr>
      <vt:lpstr>Prezentacja programu PowerPoint</vt:lpstr>
      <vt:lpstr>18. Zakup sprzętu służącego poprawie bezpieczeństwa i ochronie przeciwpożarowej mieszkańców:  - Butla kompozytowa Fenzy 7l 3,2kg – szt. 8 - Pokrowiec na butle Fenzy – szt. 8</vt:lpstr>
      <vt:lpstr>Prezentacja programu PowerPoint</vt:lpstr>
      <vt:lpstr> 19. Koszty utrzymania strony internetowej www.radabanino.pl </vt:lpstr>
      <vt:lpstr>20. Zakup książek do Biblioteki Samorządowej filia Banino.</vt:lpstr>
      <vt:lpstr>21. Kompleksowe wykonanie nawierzchni polipropylenowej z montażem i pomalowaniem linii na istniejącej podbudowie.</vt:lpstr>
      <vt:lpstr>Prezentacja programu PowerPoint</vt:lpstr>
      <vt:lpstr>Prezentacja programu PowerPoint</vt:lpstr>
      <vt:lpstr>Prezentacja programu PowerPoint</vt:lpstr>
      <vt:lpstr>22. Zakup i montaż wyposażenia na plac rekreacyjno-sportowy na ulicy Księżycowej. </vt:lpstr>
      <vt:lpstr>Prezentacja programu PowerPoint</vt:lpstr>
      <vt:lpstr>Prezentacja programu PowerPoint</vt:lpstr>
      <vt:lpstr>KONIEC</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WNIOSEK o przyznanie środków z funduszu sołeckiego na 2016r.</dc:title>
  <dc:creator>KOZA</dc:creator>
  <cp:lastModifiedBy>Wojciech Koza-Zatoński</cp:lastModifiedBy>
  <cp:revision>200</cp:revision>
  <dcterms:created xsi:type="dcterms:W3CDTF">2015-09-23T18:28:55Z</dcterms:created>
  <dcterms:modified xsi:type="dcterms:W3CDTF">2023-09-21T09:11:27Z</dcterms:modified>
</cp:coreProperties>
</file>